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33" r:id="rId1"/>
  </p:sldMasterIdLst>
  <p:notesMasterIdLst>
    <p:notesMasterId r:id="rId26"/>
  </p:notesMasterIdLst>
  <p:sldIdLst>
    <p:sldId id="256" r:id="rId2"/>
    <p:sldId id="272" r:id="rId3"/>
    <p:sldId id="257" r:id="rId4"/>
    <p:sldId id="258" r:id="rId5"/>
    <p:sldId id="260" r:id="rId6"/>
    <p:sldId id="290" r:id="rId7"/>
    <p:sldId id="262" r:id="rId8"/>
    <p:sldId id="263" r:id="rId9"/>
    <p:sldId id="265" r:id="rId10"/>
    <p:sldId id="276" r:id="rId11"/>
    <p:sldId id="277" r:id="rId12"/>
    <p:sldId id="279" r:id="rId13"/>
    <p:sldId id="280" r:id="rId14"/>
    <p:sldId id="281" r:id="rId15"/>
    <p:sldId id="282" r:id="rId16"/>
    <p:sldId id="283" r:id="rId17"/>
    <p:sldId id="273" r:id="rId18"/>
    <p:sldId id="284" r:id="rId19"/>
    <p:sldId id="274" r:id="rId20"/>
    <p:sldId id="285" r:id="rId21"/>
    <p:sldId id="275" r:id="rId22"/>
    <p:sldId id="286" r:id="rId23"/>
    <p:sldId id="288" r:id="rId24"/>
    <p:sldId id="289" r:id="rId25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48312"/>
    <a:srgbClr val="0070C0"/>
    <a:srgbClr val="432B20"/>
    <a:srgbClr val="69696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26" autoAdjust="0"/>
    <p:restoredTop sz="83412" autoAdjust="0"/>
  </p:normalViewPr>
  <p:slideViewPr>
    <p:cSldViewPr snapToGrid="0">
      <p:cViewPr varScale="1">
        <p:scale>
          <a:sx n="95" d="100"/>
          <a:sy n="95" d="100"/>
        </p:scale>
        <p:origin x="1152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D43FCE-6AC2-4A98-8DB3-B42C7B8F94FC}" type="datetimeFigureOut">
              <a:rPr lang="zh-TW" altLang="en-US" smtClean="0"/>
              <a:t>2021/1/18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6DBA37-5869-4DD0-A655-070F247A0F2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051917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Desired Output</a:t>
            </a:r>
            <a:r>
              <a:rPr lang="zh-TW" altLang="en-US" dirty="0"/>
              <a:t> </a:t>
            </a:r>
            <a:r>
              <a:rPr lang="en-US" altLang="zh-TW" dirty="0"/>
              <a:t>(</a:t>
            </a:r>
            <a:r>
              <a:rPr lang="zh-TW" altLang="en-US" dirty="0"/>
              <a:t>也就是</a:t>
            </a:r>
            <a:r>
              <a:rPr lang="en-US" altLang="zh-TW" dirty="0"/>
              <a:t>Ground Truth)</a:t>
            </a:r>
            <a:r>
              <a:rPr lang="zh-TW" altLang="en-US" dirty="0"/>
              <a:t>是一個很強的</a:t>
            </a:r>
            <a:r>
              <a:rPr lang="en-US" altLang="zh-TW" dirty="0"/>
              <a:t>response</a:t>
            </a:r>
            <a:r>
              <a:rPr lang="zh-TW" altLang="en-US" dirty="0"/>
              <a:t>並且集中座落在</a:t>
            </a:r>
            <a:r>
              <a:rPr lang="en-US" altLang="zh-TW" dirty="0"/>
              <a:t>search window</a:t>
            </a:r>
            <a:r>
              <a:rPr lang="zh-TW" altLang="en-US" dirty="0"/>
              <a:t>的中心</a:t>
            </a:r>
            <a:endParaRPr lang="en-US" altLang="zh-TW" dirty="0"/>
          </a:p>
          <a:p>
            <a:r>
              <a:rPr lang="zh-TW" altLang="en-US" dirty="0"/>
              <a:t>作者使用</a:t>
            </a:r>
            <a:r>
              <a:rPr lang="en-US" altLang="zh-TW" dirty="0"/>
              <a:t>2D</a:t>
            </a:r>
            <a:r>
              <a:rPr lang="zh-TW" altLang="en-US" dirty="0"/>
              <a:t>的高斯分布當作訓練的</a:t>
            </a:r>
            <a:r>
              <a:rPr lang="en-US" altLang="zh-TW" dirty="0"/>
              <a:t>ground</a:t>
            </a:r>
            <a:r>
              <a:rPr lang="zh-TW" altLang="en-US" dirty="0"/>
              <a:t> </a:t>
            </a:r>
            <a:r>
              <a:rPr lang="en-US" altLang="zh-TW" dirty="0"/>
              <a:t>truth</a:t>
            </a:r>
          </a:p>
          <a:p>
            <a:r>
              <a:rPr lang="en-US" altLang="zh-TW" dirty="0"/>
              <a:t>MOSSE</a:t>
            </a:r>
            <a:r>
              <a:rPr lang="zh-TW" altLang="en-US" dirty="0"/>
              <a:t>的</a:t>
            </a:r>
            <a:r>
              <a:rPr lang="en-US" altLang="zh-TW" dirty="0"/>
              <a:t>cost function</a:t>
            </a:r>
            <a:r>
              <a:rPr lang="zh-TW" altLang="en-US" dirty="0"/>
              <a:t>是定義實際</a:t>
            </a:r>
            <a:r>
              <a:rPr lang="en-US" altLang="zh-TW" dirty="0"/>
              <a:t>output</a:t>
            </a:r>
            <a:r>
              <a:rPr lang="zh-TW" altLang="en-US" dirty="0"/>
              <a:t>和</a:t>
            </a:r>
            <a:r>
              <a:rPr lang="en-US" altLang="zh-TW" dirty="0" err="1"/>
              <a:t>gt</a:t>
            </a:r>
            <a:r>
              <a:rPr lang="zh-TW" altLang="en-US" dirty="0"/>
              <a:t>差值平方的累積總和</a:t>
            </a:r>
            <a:endParaRPr lang="en-US" altLang="zh-TW" dirty="0"/>
          </a:p>
          <a:p>
            <a:r>
              <a:rPr lang="zh-TW" altLang="en-US" dirty="0"/>
              <a:t>也就是說前幾個</a:t>
            </a:r>
            <a:r>
              <a:rPr lang="en-US" altLang="zh-TW" dirty="0"/>
              <a:t>frame</a:t>
            </a:r>
            <a:r>
              <a:rPr lang="zh-TW" altLang="en-US" dirty="0"/>
              <a:t>的資訊會一直被累積，且影響當前</a:t>
            </a:r>
            <a:r>
              <a:rPr lang="en-US" altLang="zh-TW" dirty="0"/>
              <a:t>filter</a:t>
            </a:r>
            <a:r>
              <a:rPr lang="zh-TW" altLang="en-US" dirty="0"/>
              <a:t>的更新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E39C2EE-F405-42BB-8A5E-0DF8267BBD0D}" type="slidenum">
              <a:rPr lang="en-US" altLang="zh-TW" smtClean="0"/>
              <a:pPr>
                <a:defRPr/>
              </a:pPr>
              <a:t>7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078208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要解這個最佳化問題，很直觀的就是對</a:t>
            </a:r>
            <a:r>
              <a:rPr lang="en-US" altLang="zh-TW" dirty="0"/>
              <a:t>cost function</a:t>
            </a:r>
            <a:r>
              <a:rPr lang="zh-TW" altLang="en-US" dirty="0"/>
              <a:t>做對</a:t>
            </a:r>
            <a:r>
              <a:rPr lang="en-US" altLang="zh-TW" dirty="0"/>
              <a:t>H</a:t>
            </a:r>
            <a:r>
              <a:rPr lang="zh-TW" altLang="en-US" dirty="0"/>
              <a:t> </a:t>
            </a:r>
            <a:r>
              <a:rPr lang="en-US" altLang="zh-TW" dirty="0"/>
              <a:t>bar</a:t>
            </a:r>
            <a:r>
              <a:rPr lang="zh-TW" altLang="en-US" dirty="0"/>
              <a:t>的偏微分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E39C2EE-F405-42BB-8A5E-0DF8267BBD0D}" type="slidenum">
              <a:rPr lang="en-US" altLang="zh-TW" smtClean="0"/>
              <a:pPr>
                <a:defRPr/>
              </a:pPr>
              <a:t>8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903222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DBA37-5869-4DD0-A655-070F247A0F21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750061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DBA37-5869-4DD0-A655-070F247A0F21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293541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TW" altLang="en-US"/>
              <a:t>按一下以編輯母片副標題樣式</a:t>
            </a:r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03737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69046-58CB-420E-99AF-0D7B4747B54A}" type="datetime1">
              <a:rPr lang="zh-TW" altLang="en-US" smtClean="0"/>
              <a:t>2021/1/18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D4A581-9560-46CB-90D9-04E1D61B15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77791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6DC74B-27F4-450F-9696-579863245490}" type="datetime1">
              <a:rPr lang="zh-TW" altLang="en-US" smtClean="0"/>
              <a:t>2021/1/18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D4A581-9560-46CB-90D9-04E1D61B15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463921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99631"/>
            <a:ext cx="10058400" cy="1450757"/>
          </a:xfrm>
        </p:spPr>
        <p:txBody>
          <a:bodyPr/>
          <a:lstStyle>
            <a:lvl1pPr marL="0"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993406"/>
            <a:ext cx="10058400" cy="4023360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6DC68-95A3-4EEA-9BD1-19499FF41511}" type="datetime1">
              <a:rPr lang="zh-TW" altLang="en-US" smtClean="0"/>
              <a:t>2021/1/18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D4A581-9560-46CB-90D9-04E1D61B15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029359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2A41D-1F9A-44B6-A474-01BFEAA3A776}" type="datetime1">
              <a:rPr lang="zh-TW" altLang="en-US" smtClean="0"/>
              <a:t>2021/1/18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D4A581-9560-46CB-90D9-04E1D61B1567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13509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9460C-A9E9-4103-B79C-C5FF51295C8C}" type="datetime1">
              <a:rPr lang="zh-TW" altLang="en-US" smtClean="0"/>
              <a:t>2021/1/18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D4A581-9560-46CB-90D9-04E1D61B15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807374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0D69F-17F2-4E79-8D45-5C691CAE25D4}" type="datetime1">
              <a:rPr lang="zh-TW" altLang="en-US" smtClean="0"/>
              <a:t>2021/1/18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D4A581-9560-46CB-90D9-04E1D61B15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612471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73852-F0DC-4670-9C7D-2CE726945BCB}" type="datetime1">
              <a:rPr lang="zh-TW" altLang="en-US" smtClean="0"/>
              <a:t>2021/1/18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D4A581-9560-46CB-90D9-04E1D61B15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077141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B0AB7-131E-4208-94A0-3229A15AF492}" type="datetime1">
              <a:rPr lang="zh-TW" altLang="en-US" smtClean="0"/>
              <a:t>2021/1/18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D4A581-9560-46CB-90D9-04E1D61B15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768841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5ECD5244-E60C-4A82-AF88-CDFF997D7FA2}" type="datetime1">
              <a:rPr lang="zh-TW" altLang="en-US" smtClean="0"/>
              <a:t>2021/1/18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CD4A581-9560-46CB-90D9-04E1D61B15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550396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0A7532-A8D0-4DDC-9C16-B80016A9350B}" type="datetime1">
              <a:rPr lang="zh-TW" altLang="en-US" smtClean="0"/>
              <a:t>2021/1/18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D4A581-9560-46CB-90D9-04E1D61B15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261019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2F113F13-7774-4312-A433-2EBE857B6EF6}" type="datetime1">
              <a:rPr lang="zh-TW" altLang="en-US" smtClean="0"/>
              <a:t>2021/1/18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637932" y="6446837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DCD4A581-9560-46CB-90D9-04E1D61B1567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3546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4" r:id="rId1"/>
    <p:sldLayoutId id="2147483835" r:id="rId2"/>
    <p:sldLayoutId id="2147483836" r:id="rId3"/>
    <p:sldLayoutId id="2147483837" r:id="rId4"/>
    <p:sldLayoutId id="2147483838" r:id="rId5"/>
    <p:sldLayoutId id="2147483839" r:id="rId6"/>
    <p:sldLayoutId id="2147483840" r:id="rId7"/>
    <p:sldLayoutId id="2147483841" r:id="rId8"/>
    <p:sldLayoutId id="2147483842" r:id="rId9"/>
    <p:sldLayoutId id="2147483843" r:id="rId10"/>
    <p:sldLayoutId id="2147483844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gi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0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330569" y="1034440"/>
            <a:ext cx="9144000" cy="3264999"/>
          </a:xfrm>
        </p:spPr>
        <p:txBody>
          <a:bodyPr>
            <a:normAutofit/>
          </a:bodyPr>
          <a:lstStyle/>
          <a:p>
            <a:pPr algn="ctr"/>
            <a:r>
              <a:rPr lang="en-US" altLang="zh-TW" dirty="0"/>
              <a:t>VSD</a:t>
            </a:r>
            <a:r>
              <a:rPr lang="zh-TW" altLang="en-US" dirty="0"/>
              <a:t> </a:t>
            </a:r>
            <a:r>
              <a:rPr lang="en-US" altLang="zh-TW" dirty="0"/>
              <a:t>2020</a:t>
            </a:r>
            <a:br>
              <a:rPr lang="en-US" altLang="zh-TW" dirty="0"/>
            </a:br>
            <a:r>
              <a:rPr lang="en-US" altLang="zh-TW" dirty="0"/>
              <a:t>Project Presentation</a:t>
            </a:r>
            <a:br>
              <a:rPr lang="en-US" altLang="zh-TW" dirty="0"/>
            </a:br>
            <a:r>
              <a:rPr lang="en-US" altLang="zh-TW" sz="3600" dirty="0"/>
              <a:t>Correlation Filter – based </a:t>
            </a:r>
            <a:br>
              <a:rPr lang="en-US" altLang="zh-TW" sz="3600" dirty="0"/>
            </a:br>
            <a:r>
              <a:rPr lang="en-US" altLang="zh-TW" sz="3600" dirty="0"/>
              <a:t>Object Tracking System</a:t>
            </a:r>
            <a:endParaRPr lang="zh-TW" altLang="en-US" sz="3600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30569" y="4718663"/>
            <a:ext cx="9144000" cy="1655762"/>
          </a:xfrm>
        </p:spPr>
        <p:txBody>
          <a:bodyPr/>
          <a:lstStyle/>
          <a:p>
            <a:pPr algn="ctr"/>
            <a:r>
              <a:rPr lang="en-US" altLang="zh-TW" dirty="0"/>
              <a:t>Team : VLSILAB</a:t>
            </a:r>
          </a:p>
          <a:p>
            <a:pPr algn="ctr"/>
            <a:r>
              <a:rPr lang="en-US" altLang="zh-TW" dirty="0"/>
              <a:t>Members : </a:t>
            </a:r>
            <a:r>
              <a:rPr lang="zh-TW" altLang="en-US" dirty="0"/>
              <a:t>陳韋呈 黃建智 邱建智 黑崇瑜 高士鈞</a:t>
            </a:r>
          </a:p>
        </p:txBody>
      </p:sp>
    </p:spTree>
    <p:extLst>
      <p:ext uri="{BB962C8B-B14F-4D97-AF65-F5344CB8AC3E}">
        <p14:creationId xmlns:p14="http://schemas.microsoft.com/office/powerpoint/2010/main" val="20072636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328C68-E4BE-4462-9DE8-BE7B3AD80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System Architecture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1BEE068-7444-4596-AB27-AAAF2B7CB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D4A581-9560-46CB-90D9-04E1D61B1567}" type="slidenum">
              <a:rPr lang="zh-TW" altLang="en-US" smtClean="0"/>
              <a:t>10</a:t>
            </a:fld>
            <a:endParaRPr lang="zh-TW" altLang="en-US"/>
          </a:p>
        </p:txBody>
      </p:sp>
      <p:pic>
        <p:nvPicPr>
          <p:cNvPr id="34" name="圖片 33">
            <a:extLst>
              <a:ext uri="{FF2B5EF4-FFF2-40B4-BE49-F238E27FC236}">
                <a16:creationId xmlns:a16="http://schemas.microsoft.com/office/drawing/2014/main" id="{9CEAD8FA-29DC-435F-AD0C-3D45DE84D1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0348" y="1874055"/>
            <a:ext cx="8531304" cy="4441020"/>
          </a:xfrm>
          <a:prstGeom prst="rect">
            <a:avLst/>
          </a:prstGeom>
        </p:spPr>
      </p:pic>
      <p:sp>
        <p:nvSpPr>
          <p:cNvPr id="35" name="文字方塊 34">
            <a:extLst>
              <a:ext uri="{FF2B5EF4-FFF2-40B4-BE49-F238E27FC236}">
                <a16:creationId xmlns:a16="http://schemas.microsoft.com/office/drawing/2014/main" id="{6874B87C-A78D-482A-8DF6-50F3D572D5E1}"/>
              </a:ext>
            </a:extLst>
          </p:cNvPr>
          <p:cNvSpPr txBox="1"/>
          <p:nvPr/>
        </p:nvSpPr>
        <p:spPr>
          <a:xfrm>
            <a:off x="5848176" y="3571875"/>
            <a:ext cx="495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AXI</a:t>
            </a:r>
            <a:endParaRPr lang="zh-TW" altLang="en-US" dirty="0"/>
          </a:p>
        </p:txBody>
      </p:sp>
      <p:grpSp>
        <p:nvGrpSpPr>
          <p:cNvPr id="38" name="群組 37">
            <a:extLst>
              <a:ext uri="{FF2B5EF4-FFF2-40B4-BE49-F238E27FC236}">
                <a16:creationId xmlns:a16="http://schemas.microsoft.com/office/drawing/2014/main" id="{51D2A57D-170D-4684-8BA7-0E06FF03E11B}"/>
              </a:ext>
            </a:extLst>
          </p:cNvPr>
          <p:cNvGrpSpPr/>
          <p:nvPr/>
        </p:nvGrpSpPr>
        <p:grpSpPr>
          <a:xfrm>
            <a:off x="2444750" y="2673351"/>
            <a:ext cx="1829593" cy="300830"/>
            <a:chOff x="2444750" y="2673351"/>
            <a:chExt cx="1829593" cy="300830"/>
          </a:xfrm>
        </p:grpSpPr>
        <p:sp>
          <p:nvSpPr>
            <p:cNvPr id="36" name="文字方塊 35">
              <a:extLst>
                <a:ext uri="{FF2B5EF4-FFF2-40B4-BE49-F238E27FC236}">
                  <a16:creationId xmlns:a16="http://schemas.microsoft.com/office/drawing/2014/main" id="{CCA8E669-7985-4306-9FFF-20AFF0E790AB}"/>
                </a:ext>
              </a:extLst>
            </p:cNvPr>
            <p:cNvSpPr txBox="1"/>
            <p:nvPr/>
          </p:nvSpPr>
          <p:spPr>
            <a:xfrm>
              <a:off x="2444750" y="2673351"/>
              <a:ext cx="857250" cy="300830"/>
            </a:xfrm>
            <a:prstGeom prst="rect">
              <a:avLst/>
            </a:prstGeom>
            <a:solidFill>
              <a:srgbClr val="E48312"/>
            </a:solidFill>
            <a:ln>
              <a:noFill/>
            </a:ln>
          </p:spPr>
          <p:txBody>
            <a:bodyPr wrap="square" rtlCol="0">
              <a:noAutofit/>
            </a:bodyPr>
            <a:lstStyle/>
            <a:p>
              <a:pPr algn="ctr"/>
              <a:r>
                <a:rPr lang="en-US" altLang="zh-TW" sz="1200" dirty="0">
                  <a:solidFill>
                    <a:schemeClr val="bg1"/>
                  </a:solidFill>
                </a:rPr>
                <a:t>L1C_Cache</a:t>
              </a:r>
              <a:endParaRPr lang="zh-TW" alt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37" name="文字方塊 36">
              <a:extLst>
                <a:ext uri="{FF2B5EF4-FFF2-40B4-BE49-F238E27FC236}">
                  <a16:creationId xmlns:a16="http://schemas.microsoft.com/office/drawing/2014/main" id="{9FA5CB1A-A75B-4487-A8EF-255A689F4F61}"/>
                </a:ext>
              </a:extLst>
            </p:cNvPr>
            <p:cNvSpPr txBox="1"/>
            <p:nvPr/>
          </p:nvSpPr>
          <p:spPr>
            <a:xfrm>
              <a:off x="3387724" y="2673351"/>
              <a:ext cx="886619" cy="300830"/>
            </a:xfrm>
            <a:prstGeom prst="rect">
              <a:avLst/>
            </a:prstGeom>
            <a:solidFill>
              <a:srgbClr val="E48312"/>
            </a:solidFill>
            <a:ln>
              <a:noFill/>
            </a:ln>
          </p:spPr>
          <p:txBody>
            <a:bodyPr wrap="square" rtlCol="0">
              <a:noAutofit/>
            </a:bodyPr>
            <a:lstStyle/>
            <a:p>
              <a:pPr algn="ctr"/>
              <a:r>
                <a:rPr lang="en-US" altLang="zh-TW" sz="1200" dirty="0">
                  <a:solidFill>
                    <a:schemeClr val="bg1"/>
                  </a:solidFill>
                </a:rPr>
                <a:t>L1D_Cache</a:t>
              </a:r>
              <a:endParaRPr lang="zh-TW" altLang="en-US" sz="12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137356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8E4FCCE-D199-4E77-B3C4-9682907E1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Operating Flow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C5D5DE6-429D-441D-B4E4-74BD9F6F70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D4A581-9560-46CB-90D9-04E1D61B1567}" type="slidenum">
              <a:rPr lang="zh-TW" altLang="en-US" smtClean="0"/>
              <a:t>11</a:t>
            </a:fld>
            <a:endParaRPr lang="zh-TW" altLang="en-US"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27DDE1E8-4501-481B-9635-DCFF9185DC16}"/>
              </a:ext>
            </a:extLst>
          </p:cNvPr>
          <p:cNvSpPr txBox="1"/>
          <p:nvPr/>
        </p:nvSpPr>
        <p:spPr>
          <a:xfrm>
            <a:off x="95249" y="2219325"/>
            <a:ext cx="34686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1. CPU move data from DRAM to AP (Frame0)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21DBA27-6883-41DE-B515-DF7060ED1F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898" y="1855005"/>
            <a:ext cx="8531304" cy="4441020"/>
          </a:xfrm>
          <a:prstGeom prst="rect">
            <a:avLst/>
          </a:prstGeom>
        </p:spPr>
      </p:pic>
      <p:grpSp>
        <p:nvGrpSpPr>
          <p:cNvPr id="55" name="群組 54">
            <a:extLst>
              <a:ext uri="{FF2B5EF4-FFF2-40B4-BE49-F238E27FC236}">
                <a16:creationId xmlns:a16="http://schemas.microsoft.com/office/drawing/2014/main" id="{34AE630D-26F4-4073-A258-DA51157F9AE0}"/>
              </a:ext>
            </a:extLst>
          </p:cNvPr>
          <p:cNvGrpSpPr/>
          <p:nvPr/>
        </p:nvGrpSpPr>
        <p:grpSpPr>
          <a:xfrm>
            <a:off x="5044068" y="3253687"/>
            <a:ext cx="5140325" cy="1066800"/>
            <a:chOff x="4498975" y="3200400"/>
            <a:chExt cx="5140325" cy="1066800"/>
          </a:xfrm>
        </p:grpSpPr>
        <p:grpSp>
          <p:nvGrpSpPr>
            <p:cNvPr id="56" name="群組 55">
              <a:extLst>
                <a:ext uri="{FF2B5EF4-FFF2-40B4-BE49-F238E27FC236}">
                  <a16:creationId xmlns:a16="http://schemas.microsoft.com/office/drawing/2014/main" id="{C88DB276-B6A0-4958-A99B-44AC61A8CB26}"/>
                </a:ext>
              </a:extLst>
            </p:cNvPr>
            <p:cNvGrpSpPr/>
            <p:nvPr/>
          </p:nvGrpSpPr>
          <p:grpSpPr>
            <a:xfrm>
              <a:off x="4498975" y="3200400"/>
              <a:ext cx="5140325" cy="1066800"/>
              <a:chOff x="3327400" y="3219450"/>
              <a:chExt cx="5140325" cy="1066800"/>
            </a:xfrm>
          </p:grpSpPr>
          <p:cxnSp>
            <p:nvCxnSpPr>
              <p:cNvPr id="60" name="直線單箭頭接點 59">
                <a:extLst>
                  <a:ext uri="{FF2B5EF4-FFF2-40B4-BE49-F238E27FC236}">
                    <a16:creationId xmlns:a16="http://schemas.microsoft.com/office/drawing/2014/main" id="{6FCC87EE-BFA9-47E9-A1D2-CC2B713F88C1}"/>
                  </a:ext>
                </a:extLst>
              </p:cNvPr>
              <p:cNvCxnSpPr/>
              <p:nvPr/>
            </p:nvCxnSpPr>
            <p:spPr>
              <a:xfrm flipV="1">
                <a:off x="3327400" y="3219450"/>
                <a:ext cx="0" cy="552450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直線接點 60">
                <a:extLst>
                  <a:ext uri="{FF2B5EF4-FFF2-40B4-BE49-F238E27FC236}">
                    <a16:creationId xmlns:a16="http://schemas.microsoft.com/office/drawing/2014/main" id="{8D44DABF-97B5-44FF-9A57-E9B97FDAA9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27400" y="3762375"/>
                <a:ext cx="5140325" cy="9525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直線接點 61">
                <a:extLst>
                  <a:ext uri="{FF2B5EF4-FFF2-40B4-BE49-F238E27FC236}">
                    <a16:creationId xmlns:a16="http://schemas.microsoft.com/office/drawing/2014/main" id="{4AB08990-61DF-47DC-832F-5A84562CB61F}"/>
                  </a:ext>
                </a:extLst>
              </p:cNvPr>
              <p:cNvCxnSpPr/>
              <p:nvPr/>
            </p:nvCxnSpPr>
            <p:spPr>
              <a:xfrm>
                <a:off x="8467725" y="3762375"/>
                <a:ext cx="0" cy="523875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7" name="直線接點 56">
              <a:extLst>
                <a:ext uri="{FF2B5EF4-FFF2-40B4-BE49-F238E27FC236}">
                  <a16:creationId xmlns:a16="http://schemas.microsoft.com/office/drawing/2014/main" id="{153FD6FF-3E08-4733-9A2E-17A39941C110}"/>
                </a:ext>
              </a:extLst>
            </p:cNvPr>
            <p:cNvCxnSpPr>
              <a:cxnSpLocks/>
            </p:cNvCxnSpPr>
            <p:nvPr/>
          </p:nvCxnSpPr>
          <p:spPr>
            <a:xfrm>
              <a:off x="4575175" y="3205956"/>
              <a:ext cx="0" cy="490537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線接點 57">
              <a:extLst>
                <a:ext uri="{FF2B5EF4-FFF2-40B4-BE49-F238E27FC236}">
                  <a16:creationId xmlns:a16="http://schemas.microsoft.com/office/drawing/2014/main" id="{2E986D85-6A49-4EEB-A504-66284D517B05}"/>
                </a:ext>
              </a:extLst>
            </p:cNvPr>
            <p:cNvCxnSpPr>
              <a:cxnSpLocks/>
            </p:cNvCxnSpPr>
            <p:nvPr/>
          </p:nvCxnSpPr>
          <p:spPr>
            <a:xfrm>
              <a:off x="4575175" y="3683000"/>
              <a:ext cx="2200275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線單箭頭接點 58">
              <a:extLst>
                <a:ext uri="{FF2B5EF4-FFF2-40B4-BE49-F238E27FC236}">
                  <a16:creationId xmlns:a16="http://schemas.microsoft.com/office/drawing/2014/main" id="{6ADE80FB-0574-404D-A6B0-42D333A831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78625" y="3200400"/>
              <a:ext cx="0" cy="50165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群組 62">
            <a:extLst>
              <a:ext uri="{FF2B5EF4-FFF2-40B4-BE49-F238E27FC236}">
                <a16:creationId xmlns:a16="http://schemas.microsoft.com/office/drawing/2014/main" id="{7BE9F94F-A25B-48C9-9B1F-5DC3F1CE7F19}"/>
              </a:ext>
            </a:extLst>
          </p:cNvPr>
          <p:cNvGrpSpPr/>
          <p:nvPr/>
        </p:nvGrpSpPr>
        <p:grpSpPr>
          <a:xfrm>
            <a:off x="4160227" y="2655690"/>
            <a:ext cx="1829593" cy="300830"/>
            <a:chOff x="2444750" y="2673351"/>
            <a:chExt cx="1829593" cy="300830"/>
          </a:xfrm>
        </p:grpSpPr>
        <p:sp>
          <p:nvSpPr>
            <p:cNvPr id="64" name="文字方塊 63">
              <a:extLst>
                <a:ext uri="{FF2B5EF4-FFF2-40B4-BE49-F238E27FC236}">
                  <a16:creationId xmlns:a16="http://schemas.microsoft.com/office/drawing/2014/main" id="{5132FAB8-E1B1-4E8B-A0AA-5F939251CCCF}"/>
                </a:ext>
              </a:extLst>
            </p:cNvPr>
            <p:cNvSpPr txBox="1"/>
            <p:nvPr/>
          </p:nvSpPr>
          <p:spPr>
            <a:xfrm>
              <a:off x="2444750" y="2673351"/>
              <a:ext cx="857250" cy="300830"/>
            </a:xfrm>
            <a:prstGeom prst="rect">
              <a:avLst/>
            </a:prstGeom>
            <a:solidFill>
              <a:srgbClr val="E48312"/>
            </a:solidFill>
            <a:ln>
              <a:noFill/>
            </a:ln>
          </p:spPr>
          <p:txBody>
            <a:bodyPr wrap="square" rtlCol="0">
              <a:noAutofit/>
            </a:bodyPr>
            <a:lstStyle/>
            <a:p>
              <a:pPr algn="ctr"/>
              <a:r>
                <a:rPr lang="en-US" altLang="zh-TW" sz="1200" dirty="0">
                  <a:solidFill>
                    <a:schemeClr val="bg1"/>
                  </a:solidFill>
                </a:rPr>
                <a:t>L1C_Cache</a:t>
              </a:r>
              <a:endParaRPr lang="zh-TW" alt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65" name="文字方塊 64">
              <a:extLst>
                <a:ext uri="{FF2B5EF4-FFF2-40B4-BE49-F238E27FC236}">
                  <a16:creationId xmlns:a16="http://schemas.microsoft.com/office/drawing/2014/main" id="{0C37353A-15C6-4FD3-9E4B-8E7215FE47E7}"/>
                </a:ext>
              </a:extLst>
            </p:cNvPr>
            <p:cNvSpPr txBox="1"/>
            <p:nvPr/>
          </p:nvSpPr>
          <p:spPr>
            <a:xfrm>
              <a:off x="3387724" y="2673351"/>
              <a:ext cx="886619" cy="300830"/>
            </a:xfrm>
            <a:prstGeom prst="rect">
              <a:avLst/>
            </a:prstGeom>
            <a:solidFill>
              <a:srgbClr val="E48312"/>
            </a:solidFill>
            <a:ln>
              <a:noFill/>
            </a:ln>
          </p:spPr>
          <p:txBody>
            <a:bodyPr wrap="square" rtlCol="0">
              <a:noAutofit/>
            </a:bodyPr>
            <a:lstStyle/>
            <a:p>
              <a:pPr algn="ctr"/>
              <a:r>
                <a:rPr lang="en-US" altLang="zh-TW" sz="1200" dirty="0">
                  <a:solidFill>
                    <a:schemeClr val="bg1"/>
                  </a:solidFill>
                </a:rPr>
                <a:t>L1D_Cache</a:t>
              </a:r>
              <a:endParaRPr lang="zh-TW" altLang="en-US" sz="12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706126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8E4FCCE-D199-4E77-B3C4-9682907E1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Operating Flow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C5D5DE6-429D-441D-B4E4-74BD9F6F70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D4A581-9560-46CB-90D9-04E1D61B1567}" type="slidenum">
              <a:rPr lang="zh-TW" altLang="en-US" smtClean="0"/>
              <a:t>12</a:t>
            </a:fld>
            <a:endParaRPr lang="zh-TW" altLang="en-US"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27DDE1E8-4501-481B-9635-DCFF9185DC16}"/>
              </a:ext>
            </a:extLst>
          </p:cNvPr>
          <p:cNvSpPr txBox="1"/>
          <p:nvPr/>
        </p:nvSpPr>
        <p:spPr>
          <a:xfrm>
            <a:off x="95249" y="2219325"/>
            <a:ext cx="34686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1. CPU move data from DRAM to AP (Frame0)</a:t>
            </a:r>
          </a:p>
          <a:p>
            <a:r>
              <a:rPr lang="en-US" altLang="zh-TW" dirty="0"/>
              <a:t>2. CPU send Control Signal to AP </a:t>
            </a:r>
          </a:p>
          <a:p>
            <a:r>
              <a:rPr lang="en-US" altLang="zh-TW" dirty="0"/>
              <a:t>(FFT + Divide)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21DBA27-6883-41DE-B515-DF7060ED1F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898" y="1855005"/>
            <a:ext cx="8531304" cy="4441020"/>
          </a:xfrm>
          <a:prstGeom prst="rect">
            <a:avLst/>
          </a:prstGeom>
        </p:spPr>
      </p:pic>
      <p:grpSp>
        <p:nvGrpSpPr>
          <p:cNvPr id="6" name="群組 5">
            <a:extLst>
              <a:ext uri="{FF2B5EF4-FFF2-40B4-BE49-F238E27FC236}">
                <a16:creationId xmlns:a16="http://schemas.microsoft.com/office/drawing/2014/main" id="{6B1FF74D-482F-485D-BDB6-E2DDCDB0C47B}"/>
              </a:ext>
            </a:extLst>
          </p:cNvPr>
          <p:cNvGrpSpPr/>
          <p:nvPr/>
        </p:nvGrpSpPr>
        <p:grpSpPr>
          <a:xfrm>
            <a:off x="5072944" y="3261299"/>
            <a:ext cx="2273300" cy="501650"/>
            <a:chOff x="8939183" y="177006"/>
            <a:chExt cx="2273300" cy="501650"/>
          </a:xfrm>
        </p:grpSpPr>
        <p:cxnSp>
          <p:nvCxnSpPr>
            <p:cNvPr id="7" name="直線接點 6">
              <a:extLst>
                <a:ext uri="{FF2B5EF4-FFF2-40B4-BE49-F238E27FC236}">
                  <a16:creationId xmlns:a16="http://schemas.microsoft.com/office/drawing/2014/main" id="{1AE5CB0C-D0B0-4829-8D9C-C19F3E72CD54}"/>
                </a:ext>
              </a:extLst>
            </p:cNvPr>
            <p:cNvCxnSpPr>
              <a:cxnSpLocks/>
            </p:cNvCxnSpPr>
            <p:nvPr/>
          </p:nvCxnSpPr>
          <p:spPr>
            <a:xfrm>
              <a:off x="8939183" y="183356"/>
              <a:ext cx="0" cy="490537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線接點 7">
              <a:extLst>
                <a:ext uri="{FF2B5EF4-FFF2-40B4-BE49-F238E27FC236}">
                  <a16:creationId xmlns:a16="http://schemas.microsoft.com/office/drawing/2014/main" id="{A1A2271D-F8E6-4988-8C3B-BC9B36BC0553}"/>
                </a:ext>
              </a:extLst>
            </p:cNvPr>
            <p:cNvCxnSpPr>
              <a:cxnSpLocks/>
            </p:cNvCxnSpPr>
            <p:nvPr/>
          </p:nvCxnSpPr>
          <p:spPr>
            <a:xfrm>
              <a:off x="8939183" y="660400"/>
              <a:ext cx="2273300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線單箭頭接點 8">
              <a:extLst>
                <a:ext uri="{FF2B5EF4-FFF2-40B4-BE49-F238E27FC236}">
                  <a16:creationId xmlns:a16="http://schemas.microsoft.com/office/drawing/2014/main" id="{3FC09D31-503B-43F9-9784-E8F6DD9910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209308" y="177006"/>
              <a:ext cx="0" cy="50165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群組 9">
            <a:extLst>
              <a:ext uri="{FF2B5EF4-FFF2-40B4-BE49-F238E27FC236}">
                <a16:creationId xmlns:a16="http://schemas.microsoft.com/office/drawing/2014/main" id="{72427C85-616E-4853-B8C0-FE675F779240}"/>
              </a:ext>
            </a:extLst>
          </p:cNvPr>
          <p:cNvGrpSpPr/>
          <p:nvPr/>
        </p:nvGrpSpPr>
        <p:grpSpPr>
          <a:xfrm>
            <a:off x="4160227" y="2655690"/>
            <a:ext cx="1829593" cy="300830"/>
            <a:chOff x="2444750" y="2673351"/>
            <a:chExt cx="1829593" cy="300830"/>
          </a:xfrm>
        </p:grpSpPr>
        <p:sp>
          <p:nvSpPr>
            <p:cNvPr id="11" name="文字方塊 10">
              <a:extLst>
                <a:ext uri="{FF2B5EF4-FFF2-40B4-BE49-F238E27FC236}">
                  <a16:creationId xmlns:a16="http://schemas.microsoft.com/office/drawing/2014/main" id="{F5F7B9C8-8295-4B96-B2FB-D73513C88AA6}"/>
                </a:ext>
              </a:extLst>
            </p:cNvPr>
            <p:cNvSpPr txBox="1"/>
            <p:nvPr/>
          </p:nvSpPr>
          <p:spPr>
            <a:xfrm>
              <a:off x="2444750" y="2673351"/>
              <a:ext cx="857250" cy="300830"/>
            </a:xfrm>
            <a:prstGeom prst="rect">
              <a:avLst/>
            </a:prstGeom>
            <a:solidFill>
              <a:srgbClr val="E48312"/>
            </a:solidFill>
            <a:ln>
              <a:noFill/>
            </a:ln>
          </p:spPr>
          <p:txBody>
            <a:bodyPr wrap="square" rtlCol="0">
              <a:noAutofit/>
            </a:bodyPr>
            <a:lstStyle/>
            <a:p>
              <a:pPr algn="ctr"/>
              <a:r>
                <a:rPr lang="en-US" altLang="zh-TW" sz="1200" dirty="0">
                  <a:solidFill>
                    <a:schemeClr val="bg1"/>
                  </a:solidFill>
                </a:rPr>
                <a:t>L1C_Cache</a:t>
              </a:r>
              <a:endParaRPr lang="zh-TW" alt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12" name="文字方塊 11">
              <a:extLst>
                <a:ext uri="{FF2B5EF4-FFF2-40B4-BE49-F238E27FC236}">
                  <a16:creationId xmlns:a16="http://schemas.microsoft.com/office/drawing/2014/main" id="{4A150172-B7D6-46C8-984E-E9C732710E92}"/>
                </a:ext>
              </a:extLst>
            </p:cNvPr>
            <p:cNvSpPr txBox="1"/>
            <p:nvPr/>
          </p:nvSpPr>
          <p:spPr>
            <a:xfrm>
              <a:off x="3387724" y="2673351"/>
              <a:ext cx="886619" cy="300830"/>
            </a:xfrm>
            <a:prstGeom prst="rect">
              <a:avLst/>
            </a:prstGeom>
            <a:solidFill>
              <a:srgbClr val="E48312"/>
            </a:solidFill>
            <a:ln>
              <a:noFill/>
            </a:ln>
          </p:spPr>
          <p:txBody>
            <a:bodyPr wrap="square" rtlCol="0">
              <a:noAutofit/>
            </a:bodyPr>
            <a:lstStyle/>
            <a:p>
              <a:pPr algn="ctr"/>
              <a:r>
                <a:rPr lang="en-US" altLang="zh-TW" sz="1200" dirty="0">
                  <a:solidFill>
                    <a:schemeClr val="bg1"/>
                  </a:solidFill>
                </a:rPr>
                <a:t>L1D_Cache</a:t>
              </a:r>
              <a:endParaRPr lang="zh-TW" altLang="en-US" sz="12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327542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8E4FCCE-D199-4E77-B3C4-9682907E1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Operating Flow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C5D5DE6-429D-441D-B4E4-74BD9F6F70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D4A581-9560-46CB-90D9-04E1D61B1567}" type="slidenum">
              <a:rPr lang="zh-TW" altLang="en-US" smtClean="0"/>
              <a:t>13</a:t>
            </a:fld>
            <a:endParaRPr lang="zh-TW" altLang="en-US"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27DDE1E8-4501-481B-9635-DCFF9185DC16}"/>
              </a:ext>
            </a:extLst>
          </p:cNvPr>
          <p:cNvSpPr txBox="1"/>
          <p:nvPr/>
        </p:nvSpPr>
        <p:spPr>
          <a:xfrm>
            <a:off x="95249" y="2219325"/>
            <a:ext cx="346864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1. CPU move data from DRAM to AP (Frame0)</a:t>
            </a:r>
          </a:p>
          <a:p>
            <a:r>
              <a:rPr lang="en-US" altLang="zh-TW" dirty="0"/>
              <a:t>2. CPU send Control Signal to AP </a:t>
            </a:r>
          </a:p>
          <a:p>
            <a:r>
              <a:rPr lang="en-US" altLang="zh-TW" dirty="0"/>
              <a:t>(FFT + Divide)</a:t>
            </a:r>
          </a:p>
          <a:p>
            <a:r>
              <a:rPr lang="en-US" altLang="zh-TW" dirty="0"/>
              <a:t>3. When AP operating, CPU move data from DRAM to AP (Frame1)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21DBA27-6883-41DE-B515-DF7060ED1F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898" y="1855005"/>
            <a:ext cx="8531304" cy="4441020"/>
          </a:xfrm>
          <a:prstGeom prst="rect">
            <a:avLst/>
          </a:prstGeom>
        </p:spPr>
      </p:pic>
      <p:grpSp>
        <p:nvGrpSpPr>
          <p:cNvPr id="6" name="群組 5">
            <a:extLst>
              <a:ext uri="{FF2B5EF4-FFF2-40B4-BE49-F238E27FC236}">
                <a16:creationId xmlns:a16="http://schemas.microsoft.com/office/drawing/2014/main" id="{7C997DA0-7F12-4CD1-BA97-2EC5D5817E27}"/>
              </a:ext>
            </a:extLst>
          </p:cNvPr>
          <p:cNvGrpSpPr/>
          <p:nvPr/>
        </p:nvGrpSpPr>
        <p:grpSpPr>
          <a:xfrm>
            <a:off x="5044068" y="3253688"/>
            <a:ext cx="5140325" cy="1066800"/>
            <a:chOff x="4498975" y="3200400"/>
            <a:chExt cx="5140325" cy="1066800"/>
          </a:xfrm>
        </p:grpSpPr>
        <p:grpSp>
          <p:nvGrpSpPr>
            <p:cNvPr id="7" name="群組 6">
              <a:extLst>
                <a:ext uri="{FF2B5EF4-FFF2-40B4-BE49-F238E27FC236}">
                  <a16:creationId xmlns:a16="http://schemas.microsoft.com/office/drawing/2014/main" id="{47C421F5-2D22-4CD3-A8E3-0C39487E0ADA}"/>
                </a:ext>
              </a:extLst>
            </p:cNvPr>
            <p:cNvGrpSpPr/>
            <p:nvPr/>
          </p:nvGrpSpPr>
          <p:grpSpPr>
            <a:xfrm>
              <a:off x="4498975" y="3200400"/>
              <a:ext cx="5140325" cy="1066800"/>
              <a:chOff x="3327400" y="3219450"/>
              <a:chExt cx="5140325" cy="1066800"/>
            </a:xfrm>
          </p:grpSpPr>
          <p:cxnSp>
            <p:nvCxnSpPr>
              <p:cNvPr id="11" name="直線單箭頭接點 10">
                <a:extLst>
                  <a:ext uri="{FF2B5EF4-FFF2-40B4-BE49-F238E27FC236}">
                    <a16:creationId xmlns:a16="http://schemas.microsoft.com/office/drawing/2014/main" id="{D5D8D572-B6C7-402B-800E-5BDD83CCCDD8}"/>
                  </a:ext>
                </a:extLst>
              </p:cNvPr>
              <p:cNvCxnSpPr/>
              <p:nvPr/>
            </p:nvCxnSpPr>
            <p:spPr>
              <a:xfrm flipV="1">
                <a:off x="3327400" y="3219450"/>
                <a:ext cx="0" cy="552450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直線接點 11">
                <a:extLst>
                  <a:ext uri="{FF2B5EF4-FFF2-40B4-BE49-F238E27FC236}">
                    <a16:creationId xmlns:a16="http://schemas.microsoft.com/office/drawing/2014/main" id="{F7D94BE3-B8D9-4679-AEDE-A758029094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27400" y="3762375"/>
                <a:ext cx="5140325" cy="9525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直線接點 12">
                <a:extLst>
                  <a:ext uri="{FF2B5EF4-FFF2-40B4-BE49-F238E27FC236}">
                    <a16:creationId xmlns:a16="http://schemas.microsoft.com/office/drawing/2014/main" id="{4069B388-0ADB-4470-81D4-08C8521DD4AD}"/>
                  </a:ext>
                </a:extLst>
              </p:cNvPr>
              <p:cNvCxnSpPr/>
              <p:nvPr/>
            </p:nvCxnSpPr>
            <p:spPr>
              <a:xfrm>
                <a:off x="8467725" y="3762375"/>
                <a:ext cx="0" cy="523875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8" name="直線接點 7">
              <a:extLst>
                <a:ext uri="{FF2B5EF4-FFF2-40B4-BE49-F238E27FC236}">
                  <a16:creationId xmlns:a16="http://schemas.microsoft.com/office/drawing/2014/main" id="{2723D940-EBAA-4AF8-B61A-1AC775042014}"/>
                </a:ext>
              </a:extLst>
            </p:cNvPr>
            <p:cNvCxnSpPr>
              <a:cxnSpLocks/>
            </p:cNvCxnSpPr>
            <p:nvPr/>
          </p:nvCxnSpPr>
          <p:spPr>
            <a:xfrm>
              <a:off x="4575175" y="3205956"/>
              <a:ext cx="0" cy="490537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線接點 8">
              <a:extLst>
                <a:ext uri="{FF2B5EF4-FFF2-40B4-BE49-F238E27FC236}">
                  <a16:creationId xmlns:a16="http://schemas.microsoft.com/office/drawing/2014/main" id="{0BB2C561-F680-40E7-A07F-98D7F7966F9A}"/>
                </a:ext>
              </a:extLst>
            </p:cNvPr>
            <p:cNvCxnSpPr>
              <a:cxnSpLocks/>
            </p:cNvCxnSpPr>
            <p:nvPr/>
          </p:nvCxnSpPr>
          <p:spPr>
            <a:xfrm>
              <a:off x="4575175" y="3683000"/>
              <a:ext cx="2200275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線單箭頭接點 9">
              <a:extLst>
                <a:ext uri="{FF2B5EF4-FFF2-40B4-BE49-F238E27FC236}">
                  <a16:creationId xmlns:a16="http://schemas.microsoft.com/office/drawing/2014/main" id="{9A45921A-08B7-4D34-82D5-C9F1966D59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78625" y="3200400"/>
              <a:ext cx="0" cy="50165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70362CD2-1CDD-4909-BED5-9F58DA212CB0}"/>
              </a:ext>
            </a:extLst>
          </p:cNvPr>
          <p:cNvGrpSpPr/>
          <p:nvPr/>
        </p:nvGrpSpPr>
        <p:grpSpPr>
          <a:xfrm>
            <a:off x="4160227" y="2655690"/>
            <a:ext cx="1829593" cy="300830"/>
            <a:chOff x="2444750" y="2673351"/>
            <a:chExt cx="1829593" cy="300830"/>
          </a:xfrm>
        </p:grpSpPr>
        <p:sp>
          <p:nvSpPr>
            <p:cNvPr id="15" name="文字方塊 14">
              <a:extLst>
                <a:ext uri="{FF2B5EF4-FFF2-40B4-BE49-F238E27FC236}">
                  <a16:creationId xmlns:a16="http://schemas.microsoft.com/office/drawing/2014/main" id="{8FB494BF-947E-4816-B912-6AB0CE734735}"/>
                </a:ext>
              </a:extLst>
            </p:cNvPr>
            <p:cNvSpPr txBox="1"/>
            <p:nvPr/>
          </p:nvSpPr>
          <p:spPr>
            <a:xfrm>
              <a:off x="2444750" y="2673351"/>
              <a:ext cx="857250" cy="300830"/>
            </a:xfrm>
            <a:prstGeom prst="rect">
              <a:avLst/>
            </a:prstGeom>
            <a:solidFill>
              <a:srgbClr val="E48312"/>
            </a:solidFill>
            <a:ln>
              <a:noFill/>
            </a:ln>
          </p:spPr>
          <p:txBody>
            <a:bodyPr wrap="square" rtlCol="0">
              <a:noAutofit/>
            </a:bodyPr>
            <a:lstStyle/>
            <a:p>
              <a:pPr algn="ctr"/>
              <a:r>
                <a:rPr lang="en-US" altLang="zh-TW" sz="1200" dirty="0">
                  <a:solidFill>
                    <a:schemeClr val="bg1"/>
                  </a:solidFill>
                </a:rPr>
                <a:t>L1C_Cache</a:t>
              </a:r>
              <a:endParaRPr lang="zh-TW" alt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16" name="文字方塊 15">
              <a:extLst>
                <a:ext uri="{FF2B5EF4-FFF2-40B4-BE49-F238E27FC236}">
                  <a16:creationId xmlns:a16="http://schemas.microsoft.com/office/drawing/2014/main" id="{A5CC46CE-9E42-4C66-8AF5-F8898CFDEC88}"/>
                </a:ext>
              </a:extLst>
            </p:cNvPr>
            <p:cNvSpPr txBox="1"/>
            <p:nvPr/>
          </p:nvSpPr>
          <p:spPr>
            <a:xfrm>
              <a:off x="3387724" y="2673351"/>
              <a:ext cx="886619" cy="300830"/>
            </a:xfrm>
            <a:prstGeom prst="rect">
              <a:avLst/>
            </a:prstGeom>
            <a:solidFill>
              <a:srgbClr val="E48312"/>
            </a:solidFill>
            <a:ln>
              <a:noFill/>
            </a:ln>
          </p:spPr>
          <p:txBody>
            <a:bodyPr wrap="square" rtlCol="0">
              <a:noAutofit/>
            </a:bodyPr>
            <a:lstStyle/>
            <a:p>
              <a:pPr algn="ctr"/>
              <a:r>
                <a:rPr lang="en-US" altLang="zh-TW" sz="1200" dirty="0">
                  <a:solidFill>
                    <a:schemeClr val="bg1"/>
                  </a:solidFill>
                </a:rPr>
                <a:t>L1D_Cache</a:t>
              </a:r>
              <a:endParaRPr lang="zh-TW" altLang="en-US" sz="12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137552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8E4FCCE-D199-4E77-B3C4-9682907E1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Operating Flow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C5D5DE6-429D-441D-B4E4-74BD9F6F70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D4A581-9560-46CB-90D9-04E1D61B1567}" type="slidenum">
              <a:rPr lang="zh-TW" altLang="en-US" smtClean="0"/>
              <a:t>14</a:t>
            </a:fld>
            <a:endParaRPr lang="zh-TW" altLang="en-US"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27DDE1E8-4501-481B-9635-DCFF9185DC16}"/>
              </a:ext>
            </a:extLst>
          </p:cNvPr>
          <p:cNvSpPr txBox="1"/>
          <p:nvPr/>
        </p:nvSpPr>
        <p:spPr>
          <a:xfrm>
            <a:off x="95249" y="2219325"/>
            <a:ext cx="346864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1. CPU move data from DRAM to AP (Frame0)</a:t>
            </a:r>
          </a:p>
          <a:p>
            <a:r>
              <a:rPr lang="en-US" altLang="zh-TW" dirty="0"/>
              <a:t>2. CPU send Control Signal to AP </a:t>
            </a:r>
          </a:p>
          <a:p>
            <a:r>
              <a:rPr lang="en-US" altLang="zh-TW" dirty="0"/>
              <a:t>(FFT + Divide)</a:t>
            </a:r>
          </a:p>
          <a:p>
            <a:r>
              <a:rPr lang="en-US" altLang="zh-TW" dirty="0"/>
              <a:t>3. When AP operating, CPU move data from DRAM to AP (Frame1)</a:t>
            </a:r>
          </a:p>
          <a:p>
            <a:r>
              <a:rPr lang="en-US" altLang="zh-TW" dirty="0"/>
              <a:t>4. CPU send Control Signal to AP </a:t>
            </a:r>
          </a:p>
          <a:p>
            <a:r>
              <a:rPr lang="en-US" altLang="zh-TW" dirty="0"/>
              <a:t>(FFT + Multiply + IFFT)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21DBA27-6883-41DE-B515-DF7060ED1F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898" y="1855005"/>
            <a:ext cx="8531304" cy="4441020"/>
          </a:xfrm>
          <a:prstGeom prst="rect">
            <a:avLst/>
          </a:prstGeom>
        </p:spPr>
      </p:pic>
      <p:grpSp>
        <p:nvGrpSpPr>
          <p:cNvPr id="6" name="群組 5">
            <a:extLst>
              <a:ext uri="{FF2B5EF4-FFF2-40B4-BE49-F238E27FC236}">
                <a16:creationId xmlns:a16="http://schemas.microsoft.com/office/drawing/2014/main" id="{13713962-3229-4A59-9CD6-E8AE5782B918}"/>
              </a:ext>
            </a:extLst>
          </p:cNvPr>
          <p:cNvGrpSpPr/>
          <p:nvPr/>
        </p:nvGrpSpPr>
        <p:grpSpPr>
          <a:xfrm>
            <a:off x="5063318" y="3261299"/>
            <a:ext cx="2273300" cy="501650"/>
            <a:chOff x="8939183" y="177006"/>
            <a:chExt cx="2273300" cy="501650"/>
          </a:xfrm>
        </p:grpSpPr>
        <p:cxnSp>
          <p:nvCxnSpPr>
            <p:cNvPr id="7" name="直線接點 6">
              <a:extLst>
                <a:ext uri="{FF2B5EF4-FFF2-40B4-BE49-F238E27FC236}">
                  <a16:creationId xmlns:a16="http://schemas.microsoft.com/office/drawing/2014/main" id="{E3CAC972-E76A-44B5-AE1B-8AF0397311ED}"/>
                </a:ext>
              </a:extLst>
            </p:cNvPr>
            <p:cNvCxnSpPr>
              <a:cxnSpLocks/>
            </p:cNvCxnSpPr>
            <p:nvPr/>
          </p:nvCxnSpPr>
          <p:spPr>
            <a:xfrm>
              <a:off x="8939183" y="183356"/>
              <a:ext cx="0" cy="490537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線接點 7">
              <a:extLst>
                <a:ext uri="{FF2B5EF4-FFF2-40B4-BE49-F238E27FC236}">
                  <a16:creationId xmlns:a16="http://schemas.microsoft.com/office/drawing/2014/main" id="{B77793F1-3B8B-49FD-9004-51B195C9285D}"/>
                </a:ext>
              </a:extLst>
            </p:cNvPr>
            <p:cNvCxnSpPr>
              <a:cxnSpLocks/>
            </p:cNvCxnSpPr>
            <p:nvPr/>
          </p:nvCxnSpPr>
          <p:spPr>
            <a:xfrm>
              <a:off x="8939183" y="660400"/>
              <a:ext cx="2273300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線單箭頭接點 8">
              <a:extLst>
                <a:ext uri="{FF2B5EF4-FFF2-40B4-BE49-F238E27FC236}">
                  <a16:creationId xmlns:a16="http://schemas.microsoft.com/office/drawing/2014/main" id="{095FC6D7-C73E-480E-A5C8-E8A19C7F14A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209308" y="177006"/>
              <a:ext cx="0" cy="50165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群組 9">
            <a:extLst>
              <a:ext uri="{FF2B5EF4-FFF2-40B4-BE49-F238E27FC236}">
                <a16:creationId xmlns:a16="http://schemas.microsoft.com/office/drawing/2014/main" id="{61528E58-2C1D-4C2F-BD7E-8EC2D7084F4F}"/>
              </a:ext>
            </a:extLst>
          </p:cNvPr>
          <p:cNvGrpSpPr/>
          <p:nvPr/>
        </p:nvGrpSpPr>
        <p:grpSpPr>
          <a:xfrm>
            <a:off x="4160227" y="2655690"/>
            <a:ext cx="1829593" cy="300830"/>
            <a:chOff x="2444750" y="2673351"/>
            <a:chExt cx="1829593" cy="300830"/>
          </a:xfrm>
        </p:grpSpPr>
        <p:sp>
          <p:nvSpPr>
            <p:cNvPr id="11" name="文字方塊 10">
              <a:extLst>
                <a:ext uri="{FF2B5EF4-FFF2-40B4-BE49-F238E27FC236}">
                  <a16:creationId xmlns:a16="http://schemas.microsoft.com/office/drawing/2014/main" id="{A5B76C88-B648-42C3-AADE-02E8AB98EEF2}"/>
                </a:ext>
              </a:extLst>
            </p:cNvPr>
            <p:cNvSpPr txBox="1"/>
            <p:nvPr/>
          </p:nvSpPr>
          <p:spPr>
            <a:xfrm>
              <a:off x="2444750" y="2673351"/>
              <a:ext cx="857250" cy="300830"/>
            </a:xfrm>
            <a:prstGeom prst="rect">
              <a:avLst/>
            </a:prstGeom>
            <a:solidFill>
              <a:srgbClr val="E48312"/>
            </a:solidFill>
            <a:ln>
              <a:noFill/>
            </a:ln>
          </p:spPr>
          <p:txBody>
            <a:bodyPr wrap="square" rtlCol="0">
              <a:noAutofit/>
            </a:bodyPr>
            <a:lstStyle/>
            <a:p>
              <a:pPr algn="ctr"/>
              <a:r>
                <a:rPr lang="en-US" altLang="zh-TW" sz="1200" dirty="0">
                  <a:solidFill>
                    <a:schemeClr val="bg1"/>
                  </a:solidFill>
                </a:rPr>
                <a:t>L1C_Cache</a:t>
              </a:r>
              <a:endParaRPr lang="zh-TW" alt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12" name="文字方塊 11">
              <a:extLst>
                <a:ext uri="{FF2B5EF4-FFF2-40B4-BE49-F238E27FC236}">
                  <a16:creationId xmlns:a16="http://schemas.microsoft.com/office/drawing/2014/main" id="{D9FE4F5B-74B9-4598-98F6-54C527AF601A}"/>
                </a:ext>
              </a:extLst>
            </p:cNvPr>
            <p:cNvSpPr txBox="1"/>
            <p:nvPr/>
          </p:nvSpPr>
          <p:spPr>
            <a:xfrm>
              <a:off x="3387724" y="2673351"/>
              <a:ext cx="886619" cy="300830"/>
            </a:xfrm>
            <a:prstGeom prst="rect">
              <a:avLst/>
            </a:prstGeom>
            <a:solidFill>
              <a:srgbClr val="E48312"/>
            </a:solidFill>
            <a:ln>
              <a:noFill/>
            </a:ln>
          </p:spPr>
          <p:txBody>
            <a:bodyPr wrap="square" rtlCol="0">
              <a:noAutofit/>
            </a:bodyPr>
            <a:lstStyle/>
            <a:p>
              <a:pPr algn="ctr"/>
              <a:r>
                <a:rPr lang="en-US" altLang="zh-TW" sz="1200" dirty="0">
                  <a:solidFill>
                    <a:schemeClr val="bg1"/>
                  </a:solidFill>
                </a:rPr>
                <a:t>L1D_Cache</a:t>
              </a:r>
              <a:endParaRPr lang="zh-TW" altLang="en-US" sz="12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954809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8E4FCCE-D199-4E77-B3C4-9682907E1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Operating Flow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C5D5DE6-429D-441D-B4E4-74BD9F6F70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D4A581-9560-46CB-90D9-04E1D61B1567}" type="slidenum">
              <a:rPr lang="zh-TW" altLang="en-US" smtClean="0"/>
              <a:t>15</a:t>
            </a:fld>
            <a:endParaRPr lang="zh-TW" altLang="en-US"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27DDE1E8-4501-481B-9635-DCFF9185DC16}"/>
              </a:ext>
            </a:extLst>
          </p:cNvPr>
          <p:cNvSpPr txBox="1"/>
          <p:nvPr/>
        </p:nvSpPr>
        <p:spPr>
          <a:xfrm>
            <a:off x="95249" y="2219325"/>
            <a:ext cx="346864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1. CPU move data from DRAM to AP (Frame0)</a:t>
            </a:r>
          </a:p>
          <a:p>
            <a:r>
              <a:rPr lang="en-US" altLang="zh-TW" dirty="0"/>
              <a:t>2. CPU send Control Signal to AP </a:t>
            </a:r>
          </a:p>
          <a:p>
            <a:r>
              <a:rPr lang="en-US" altLang="zh-TW" dirty="0"/>
              <a:t>(FFT + Divide)</a:t>
            </a:r>
          </a:p>
          <a:p>
            <a:r>
              <a:rPr lang="en-US" altLang="zh-TW" dirty="0"/>
              <a:t>3. When AP operating, CPU move data from DRAM to AP (Frame1)</a:t>
            </a:r>
          </a:p>
          <a:p>
            <a:r>
              <a:rPr lang="en-US" altLang="zh-TW" dirty="0"/>
              <a:t>4. CPU send Control Signal to AP </a:t>
            </a:r>
          </a:p>
          <a:p>
            <a:r>
              <a:rPr lang="en-US" altLang="zh-TW" dirty="0"/>
              <a:t>(FFT + Multiply + IFFT)</a:t>
            </a:r>
          </a:p>
          <a:p>
            <a:r>
              <a:rPr lang="en-US" altLang="zh-TW" dirty="0"/>
              <a:t>5. CPU wait for AP by accessing the specific location of AP.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21DBA27-6883-41DE-B515-DF7060ED1F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898" y="1855005"/>
            <a:ext cx="8531304" cy="4441020"/>
          </a:xfrm>
          <a:prstGeom prst="rect">
            <a:avLst/>
          </a:prstGeom>
        </p:spPr>
      </p:pic>
      <p:grpSp>
        <p:nvGrpSpPr>
          <p:cNvPr id="6" name="群組 5">
            <a:extLst>
              <a:ext uri="{FF2B5EF4-FFF2-40B4-BE49-F238E27FC236}">
                <a16:creationId xmlns:a16="http://schemas.microsoft.com/office/drawing/2014/main" id="{9A3048D4-3D5E-4C01-844B-DF04728EE0BF}"/>
              </a:ext>
            </a:extLst>
          </p:cNvPr>
          <p:cNvGrpSpPr/>
          <p:nvPr/>
        </p:nvGrpSpPr>
        <p:grpSpPr>
          <a:xfrm>
            <a:off x="5062134" y="3249529"/>
            <a:ext cx="2273300" cy="501650"/>
            <a:chOff x="6472208" y="3896518"/>
            <a:chExt cx="2273300" cy="501650"/>
          </a:xfrm>
        </p:grpSpPr>
        <p:cxnSp>
          <p:nvCxnSpPr>
            <p:cNvPr id="7" name="直線接點 6">
              <a:extLst>
                <a:ext uri="{FF2B5EF4-FFF2-40B4-BE49-F238E27FC236}">
                  <a16:creationId xmlns:a16="http://schemas.microsoft.com/office/drawing/2014/main" id="{4000E007-887B-4FAF-A375-448543B45EE8}"/>
                </a:ext>
              </a:extLst>
            </p:cNvPr>
            <p:cNvCxnSpPr>
              <a:cxnSpLocks/>
            </p:cNvCxnSpPr>
            <p:nvPr/>
          </p:nvCxnSpPr>
          <p:spPr>
            <a:xfrm>
              <a:off x="8742303" y="3907631"/>
              <a:ext cx="0" cy="490537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線接點 7">
              <a:extLst>
                <a:ext uri="{FF2B5EF4-FFF2-40B4-BE49-F238E27FC236}">
                  <a16:creationId xmlns:a16="http://schemas.microsoft.com/office/drawing/2014/main" id="{11476B68-A2A0-41F4-81AA-08E9B67DA468}"/>
                </a:ext>
              </a:extLst>
            </p:cNvPr>
            <p:cNvCxnSpPr>
              <a:cxnSpLocks/>
            </p:cNvCxnSpPr>
            <p:nvPr/>
          </p:nvCxnSpPr>
          <p:spPr>
            <a:xfrm>
              <a:off x="6472208" y="4379119"/>
              <a:ext cx="2273300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線單箭頭接點 8">
              <a:extLst>
                <a:ext uri="{FF2B5EF4-FFF2-40B4-BE49-F238E27FC236}">
                  <a16:creationId xmlns:a16="http://schemas.microsoft.com/office/drawing/2014/main" id="{C922ADB2-0DE7-4B5E-9AE6-6482E06EAC8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92816" y="3896518"/>
              <a:ext cx="0" cy="50165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群組 9">
            <a:extLst>
              <a:ext uri="{FF2B5EF4-FFF2-40B4-BE49-F238E27FC236}">
                <a16:creationId xmlns:a16="http://schemas.microsoft.com/office/drawing/2014/main" id="{AB267B9A-381D-4902-8C94-9019231E28AF}"/>
              </a:ext>
            </a:extLst>
          </p:cNvPr>
          <p:cNvGrpSpPr/>
          <p:nvPr/>
        </p:nvGrpSpPr>
        <p:grpSpPr>
          <a:xfrm>
            <a:off x="4160227" y="2655690"/>
            <a:ext cx="1829593" cy="300830"/>
            <a:chOff x="2444750" y="2673351"/>
            <a:chExt cx="1829593" cy="300830"/>
          </a:xfrm>
        </p:grpSpPr>
        <p:sp>
          <p:nvSpPr>
            <p:cNvPr id="11" name="文字方塊 10">
              <a:extLst>
                <a:ext uri="{FF2B5EF4-FFF2-40B4-BE49-F238E27FC236}">
                  <a16:creationId xmlns:a16="http://schemas.microsoft.com/office/drawing/2014/main" id="{E5499BC2-EA16-4C0A-835C-A7545613B401}"/>
                </a:ext>
              </a:extLst>
            </p:cNvPr>
            <p:cNvSpPr txBox="1"/>
            <p:nvPr/>
          </p:nvSpPr>
          <p:spPr>
            <a:xfrm>
              <a:off x="2444750" y="2673351"/>
              <a:ext cx="857250" cy="300830"/>
            </a:xfrm>
            <a:prstGeom prst="rect">
              <a:avLst/>
            </a:prstGeom>
            <a:solidFill>
              <a:srgbClr val="E48312"/>
            </a:solidFill>
            <a:ln>
              <a:noFill/>
            </a:ln>
          </p:spPr>
          <p:txBody>
            <a:bodyPr wrap="square" rtlCol="0">
              <a:noAutofit/>
            </a:bodyPr>
            <a:lstStyle/>
            <a:p>
              <a:pPr algn="ctr"/>
              <a:r>
                <a:rPr lang="en-US" altLang="zh-TW" sz="1200" dirty="0">
                  <a:solidFill>
                    <a:schemeClr val="bg1"/>
                  </a:solidFill>
                </a:rPr>
                <a:t>L1C_Cache</a:t>
              </a:r>
              <a:endParaRPr lang="zh-TW" alt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12" name="文字方塊 11">
              <a:extLst>
                <a:ext uri="{FF2B5EF4-FFF2-40B4-BE49-F238E27FC236}">
                  <a16:creationId xmlns:a16="http://schemas.microsoft.com/office/drawing/2014/main" id="{77E53D99-AC1A-48E7-8C45-A3D1ACBB1D36}"/>
                </a:ext>
              </a:extLst>
            </p:cNvPr>
            <p:cNvSpPr txBox="1"/>
            <p:nvPr/>
          </p:nvSpPr>
          <p:spPr>
            <a:xfrm>
              <a:off x="3387724" y="2673351"/>
              <a:ext cx="886619" cy="300830"/>
            </a:xfrm>
            <a:prstGeom prst="rect">
              <a:avLst/>
            </a:prstGeom>
            <a:solidFill>
              <a:srgbClr val="E48312"/>
            </a:solidFill>
            <a:ln>
              <a:noFill/>
            </a:ln>
          </p:spPr>
          <p:txBody>
            <a:bodyPr wrap="square" rtlCol="0">
              <a:noAutofit/>
            </a:bodyPr>
            <a:lstStyle/>
            <a:p>
              <a:pPr algn="ctr"/>
              <a:r>
                <a:rPr lang="en-US" altLang="zh-TW" sz="1200" dirty="0">
                  <a:solidFill>
                    <a:schemeClr val="bg1"/>
                  </a:solidFill>
                </a:rPr>
                <a:t>L1D_Cache</a:t>
              </a:r>
              <a:endParaRPr lang="zh-TW" altLang="en-US" sz="12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634317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8E4FCCE-D199-4E77-B3C4-9682907E1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Operating Flow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C5D5DE6-429D-441D-B4E4-74BD9F6F70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D4A581-9560-46CB-90D9-04E1D61B1567}" type="slidenum">
              <a:rPr lang="zh-TW" altLang="en-US" smtClean="0"/>
              <a:t>16</a:t>
            </a:fld>
            <a:endParaRPr lang="zh-TW" altLang="en-US"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27DDE1E8-4501-481B-9635-DCFF9185DC16}"/>
              </a:ext>
            </a:extLst>
          </p:cNvPr>
          <p:cNvSpPr txBox="1"/>
          <p:nvPr/>
        </p:nvSpPr>
        <p:spPr>
          <a:xfrm>
            <a:off x="95249" y="2219325"/>
            <a:ext cx="346864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1. CPU move data from DRAM to AP (Frame0)</a:t>
            </a:r>
          </a:p>
          <a:p>
            <a:r>
              <a:rPr lang="en-US" altLang="zh-TW" dirty="0"/>
              <a:t>2. CPU send Control Signal to AP </a:t>
            </a:r>
          </a:p>
          <a:p>
            <a:r>
              <a:rPr lang="en-US" altLang="zh-TW" dirty="0"/>
              <a:t>(FFT + Divide)</a:t>
            </a:r>
          </a:p>
          <a:p>
            <a:r>
              <a:rPr lang="en-US" altLang="zh-TW" dirty="0"/>
              <a:t>3. When AP operating, CPU move data from DRAM to AP (Frame1)</a:t>
            </a:r>
          </a:p>
          <a:p>
            <a:r>
              <a:rPr lang="en-US" altLang="zh-TW" dirty="0"/>
              <a:t>4. CPU send Control Signal to AP </a:t>
            </a:r>
          </a:p>
          <a:p>
            <a:r>
              <a:rPr lang="en-US" altLang="zh-TW" dirty="0"/>
              <a:t>(FFT + Multiply + IFFT)</a:t>
            </a:r>
          </a:p>
          <a:p>
            <a:r>
              <a:rPr lang="en-US" altLang="zh-TW" dirty="0"/>
              <a:t>5. CPU wait for AP by accessing the specific location of AP.</a:t>
            </a:r>
          </a:p>
          <a:p>
            <a:r>
              <a:rPr lang="en-US" altLang="zh-TW" dirty="0"/>
              <a:t>6. CPU load the response map from AP and find the location of max value.</a:t>
            </a:r>
          </a:p>
          <a:p>
            <a:r>
              <a:rPr lang="en-US" altLang="zh-TW" dirty="0"/>
              <a:t>7. Repeat 1~6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21DBA27-6883-41DE-B515-DF7060ED1F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898" y="1855005"/>
            <a:ext cx="8531304" cy="4441020"/>
          </a:xfrm>
          <a:prstGeom prst="rect">
            <a:avLst/>
          </a:prstGeom>
        </p:spPr>
      </p:pic>
      <p:grpSp>
        <p:nvGrpSpPr>
          <p:cNvPr id="6" name="群組 5">
            <a:extLst>
              <a:ext uri="{FF2B5EF4-FFF2-40B4-BE49-F238E27FC236}">
                <a16:creationId xmlns:a16="http://schemas.microsoft.com/office/drawing/2014/main" id="{30BE9CDD-9B47-4BC7-805A-512F69BFD8E3}"/>
              </a:ext>
            </a:extLst>
          </p:cNvPr>
          <p:cNvGrpSpPr/>
          <p:nvPr/>
        </p:nvGrpSpPr>
        <p:grpSpPr>
          <a:xfrm>
            <a:off x="5071758" y="3259155"/>
            <a:ext cx="2273300" cy="501650"/>
            <a:chOff x="6472208" y="3896518"/>
            <a:chExt cx="2273300" cy="501650"/>
          </a:xfrm>
        </p:grpSpPr>
        <p:cxnSp>
          <p:nvCxnSpPr>
            <p:cNvPr id="7" name="直線接點 6">
              <a:extLst>
                <a:ext uri="{FF2B5EF4-FFF2-40B4-BE49-F238E27FC236}">
                  <a16:creationId xmlns:a16="http://schemas.microsoft.com/office/drawing/2014/main" id="{A375993B-B1E1-462D-AB68-68FCB19537D7}"/>
                </a:ext>
              </a:extLst>
            </p:cNvPr>
            <p:cNvCxnSpPr>
              <a:cxnSpLocks/>
            </p:cNvCxnSpPr>
            <p:nvPr/>
          </p:nvCxnSpPr>
          <p:spPr>
            <a:xfrm>
              <a:off x="8742303" y="3907631"/>
              <a:ext cx="0" cy="490537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線接點 7">
              <a:extLst>
                <a:ext uri="{FF2B5EF4-FFF2-40B4-BE49-F238E27FC236}">
                  <a16:creationId xmlns:a16="http://schemas.microsoft.com/office/drawing/2014/main" id="{5B32C021-BC3C-4615-9D3F-5C7C00327D66}"/>
                </a:ext>
              </a:extLst>
            </p:cNvPr>
            <p:cNvCxnSpPr>
              <a:cxnSpLocks/>
            </p:cNvCxnSpPr>
            <p:nvPr/>
          </p:nvCxnSpPr>
          <p:spPr>
            <a:xfrm>
              <a:off x="6472208" y="4379119"/>
              <a:ext cx="2273300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線單箭頭接點 8">
              <a:extLst>
                <a:ext uri="{FF2B5EF4-FFF2-40B4-BE49-F238E27FC236}">
                  <a16:creationId xmlns:a16="http://schemas.microsoft.com/office/drawing/2014/main" id="{040C2DC1-64DA-45E6-BD99-D6A49416CA6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92816" y="3896518"/>
              <a:ext cx="0" cy="50165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群組 9">
            <a:extLst>
              <a:ext uri="{FF2B5EF4-FFF2-40B4-BE49-F238E27FC236}">
                <a16:creationId xmlns:a16="http://schemas.microsoft.com/office/drawing/2014/main" id="{4C51EA59-C795-42E1-B5D9-D14360480382}"/>
              </a:ext>
            </a:extLst>
          </p:cNvPr>
          <p:cNvGrpSpPr/>
          <p:nvPr/>
        </p:nvGrpSpPr>
        <p:grpSpPr>
          <a:xfrm>
            <a:off x="4160227" y="2655690"/>
            <a:ext cx="1829593" cy="300830"/>
            <a:chOff x="2444750" y="2673351"/>
            <a:chExt cx="1829593" cy="300830"/>
          </a:xfrm>
        </p:grpSpPr>
        <p:sp>
          <p:nvSpPr>
            <p:cNvPr id="11" name="文字方塊 10">
              <a:extLst>
                <a:ext uri="{FF2B5EF4-FFF2-40B4-BE49-F238E27FC236}">
                  <a16:creationId xmlns:a16="http://schemas.microsoft.com/office/drawing/2014/main" id="{ECE996B1-C8CC-4A02-83C9-D4250BE3A167}"/>
                </a:ext>
              </a:extLst>
            </p:cNvPr>
            <p:cNvSpPr txBox="1"/>
            <p:nvPr/>
          </p:nvSpPr>
          <p:spPr>
            <a:xfrm>
              <a:off x="2444750" y="2673351"/>
              <a:ext cx="857250" cy="300830"/>
            </a:xfrm>
            <a:prstGeom prst="rect">
              <a:avLst/>
            </a:prstGeom>
            <a:solidFill>
              <a:srgbClr val="E48312"/>
            </a:solidFill>
            <a:ln>
              <a:noFill/>
            </a:ln>
          </p:spPr>
          <p:txBody>
            <a:bodyPr wrap="square" rtlCol="0">
              <a:noAutofit/>
            </a:bodyPr>
            <a:lstStyle/>
            <a:p>
              <a:pPr algn="ctr"/>
              <a:r>
                <a:rPr lang="en-US" altLang="zh-TW" sz="1200" dirty="0">
                  <a:solidFill>
                    <a:schemeClr val="bg1"/>
                  </a:solidFill>
                </a:rPr>
                <a:t>L1C_Cache</a:t>
              </a:r>
              <a:endParaRPr lang="zh-TW" alt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12" name="文字方塊 11">
              <a:extLst>
                <a:ext uri="{FF2B5EF4-FFF2-40B4-BE49-F238E27FC236}">
                  <a16:creationId xmlns:a16="http://schemas.microsoft.com/office/drawing/2014/main" id="{303216C6-3E65-4BFC-9256-5B75CD264581}"/>
                </a:ext>
              </a:extLst>
            </p:cNvPr>
            <p:cNvSpPr txBox="1"/>
            <p:nvPr/>
          </p:nvSpPr>
          <p:spPr>
            <a:xfrm>
              <a:off x="3387724" y="2673351"/>
              <a:ext cx="886619" cy="300830"/>
            </a:xfrm>
            <a:prstGeom prst="rect">
              <a:avLst/>
            </a:prstGeom>
            <a:solidFill>
              <a:srgbClr val="E48312"/>
            </a:solidFill>
            <a:ln>
              <a:noFill/>
            </a:ln>
          </p:spPr>
          <p:txBody>
            <a:bodyPr wrap="square" rtlCol="0">
              <a:noAutofit/>
            </a:bodyPr>
            <a:lstStyle/>
            <a:p>
              <a:pPr algn="ctr"/>
              <a:r>
                <a:rPr lang="en-US" altLang="zh-TW" sz="1200" dirty="0">
                  <a:solidFill>
                    <a:schemeClr val="bg1"/>
                  </a:solidFill>
                </a:rPr>
                <a:t>L1D_Cache</a:t>
              </a:r>
              <a:endParaRPr lang="zh-TW" altLang="en-US" sz="12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012409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021A9AE-D19F-4A72-A44D-B63F60046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 Architecture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E7F39A5-2BAB-4A33-BA7F-3278089CAB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D4A581-9560-46CB-90D9-04E1D61B1567}" type="slidenum">
              <a:rPr lang="zh-TW" altLang="en-US" smtClean="0"/>
              <a:t>17</a:t>
            </a:fld>
            <a:endParaRPr lang="zh-TW" altLang="en-US"/>
          </a:p>
        </p:txBody>
      </p:sp>
      <p:grpSp>
        <p:nvGrpSpPr>
          <p:cNvPr id="56" name="群組 55">
            <a:extLst>
              <a:ext uri="{FF2B5EF4-FFF2-40B4-BE49-F238E27FC236}">
                <a16:creationId xmlns:a16="http://schemas.microsoft.com/office/drawing/2014/main" id="{C86F3D63-D951-45A2-BC6C-2828482FC528}"/>
              </a:ext>
            </a:extLst>
          </p:cNvPr>
          <p:cNvGrpSpPr/>
          <p:nvPr/>
        </p:nvGrpSpPr>
        <p:grpSpPr>
          <a:xfrm>
            <a:off x="1822467" y="1925084"/>
            <a:ext cx="8547066" cy="4291891"/>
            <a:chOff x="2009404" y="1925084"/>
            <a:chExt cx="8547066" cy="4291891"/>
          </a:xfrm>
        </p:grpSpPr>
        <p:grpSp>
          <p:nvGrpSpPr>
            <p:cNvPr id="30" name="群組 29">
              <a:extLst>
                <a:ext uri="{FF2B5EF4-FFF2-40B4-BE49-F238E27FC236}">
                  <a16:creationId xmlns:a16="http://schemas.microsoft.com/office/drawing/2014/main" id="{9B27D91A-7227-437C-A519-BC4536E93EBE}"/>
                </a:ext>
              </a:extLst>
            </p:cNvPr>
            <p:cNvGrpSpPr/>
            <p:nvPr/>
          </p:nvGrpSpPr>
          <p:grpSpPr>
            <a:xfrm>
              <a:off x="3759430" y="1925084"/>
              <a:ext cx="6797040" cy="4291891"/>
              <a:chOff x="2905225" y="1859140"/>
              <a:chExt cx="6797040" cy="4291891"/>
            </a:xfrm>
          </p:grpSpPr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42F35B07-598C-44EE-9D59-2A106ABFC95D}"/>
                  </a:ext>
                </a:extLst>
              </p:cNvPr>
              <p:cNvSpPr/>
              <p:nvPr/>
            </p:nvSpPr>
            <p:spPr>
              <a:xfrm>
                <a:off x="2905225" y="1859140"/>
                <a:ext cx="6797040" cy="4291891"/>
              </a:xfrm>
              <a:prstGeom prst="rect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2C84D850-F3FB-447E-BDF8-C0FB345EC049}"/>
                  </a:ext>
                </a:extLst>
              </p:cNvPr>
              <p:cNvSpPr/>
              <p:nvPr/>
            </p:nvSpPr>
            <p:spPr>
              <a:xfrm>
                <a:off x="3108960" y="2162327"/>
                <a:ext cx="1145406" cy="1617044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/>
                  <a:t>Slave</a:t>
                </a:r>
              </a:p>
              <a:p>
                <a:pPr algn="ctr"/>
                <a:r>
                  <a:rPr lang="en-US" altLang="zh-TW" dirty="0"/>
                  <a:t>Register</a:t>
                </a:r>
              </a:p>
              <a:p>
                <a:pPr algn="ctr"/>
                <a:r>
                  <a:rPr lang="en-US" altLang="zh-TW" dirty="0"/>
                  <a:t>Frame</a:t>
                </a:r>
              </a:p>
              <a:p>
                <a:pPr algn="ctr"/>
                <a:r>
                  <a:rPr lang="en-US" altLang="zh-TW" dirty="0"/>
                  <a:t>(4KB)</a:t>
                </a:r>
              </a:p>
            </p:txBody>
          </p:sp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851896DC-4339-42B9-AE42-3669B54747A9}"/>
                  </a:ext>
                </a:extLst>
              </p:cNvPr>
              <p:cNvSpPr/>
              <p:nvPr/>
            </p:nvSpPr>
            <p:spPr>
              <a:xfrm>
                <a:off x="3108959" y="4156679"/>
                <a:ext cx="1145405" cy="1617044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/>
                  <a:t>Slave</a:t>
                </a:r>
              </a:p>
              <a:p>
                <a:pPr algn="ctr"/>
                <a:r>
                  <a:rPr lang="en-US" altLang="zh-TW" dirty="0"/>
                  <a:t>Register</a:t>
                </a:r>
              </a:p>
              <a:p>
                <a:pPr algn="ctr"/>
                <a:r>
                  <a:rPr lang="en-US" altLang="zh-TW" dirty="0"/>
                  <a:t>Response</a:t>
                </a:r>
              </a:p>
              <a:p>
                <a:pPr algn="ctr"/>
                <a:r>
                  <a:rPr lang="en-US" altLang="zh-TW" dirty="0"/>
                  <a:t>(4KB)</a:t>
                </a:r>
              </a:p>
            </p:txBody>
          </p:sp>
          <p:sp>
            <p:nvSpPr>
              <p:cNvPr id="8" name="箭號: 向右 7">
                <a:extLst>
                  <a:ext uri="{FF2B5EF4-FFF2-40B4-BE49-F238E27FC236}">
                    <a16:creationId xmlns:a16="http://schemas.microsoft.com/office/drawing/2014/main" id="{799E5E56-D764-47D5-BEDD-31B0F9005994}"/>
                  </a:ext>
                </a:extLst>
              </p:cNvPr>
              <p:cNvSpPr/>
              <p:nvPr/>
            </p:nvSpPr>
            <p:spPr>
              <a:xfrm>
                <a:off x="4405161" y="2377440"/>
                <a:ext cx="349719" cy="250258"/>
              </a:xfrm>
              <a:prstGeom prst="rightArrow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DEC5502A-C315-45FF-8B27-316CC0C6C881}"/>
                  </a:ext>
                </a:extLst>
              </p:cNvPr>
              <p:cNvSpPr/>
              <p:nvPr/>
            </p:nvSpPr>
            <p:spPr>
              <a:xfrm>
                <a:off x="4903267" y="2162327"/>
                <a:ext cx="1078031" cy="1266673"/>
              </a:xfrm>
              <a:prstGeom prst="rect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600" dirty="0"/>
                  <a:t>1024-Point</a:t>
                </a:r>
              </a:p>
              <a:p>
                <a:pPr algn="ctr"/>
                <a:r>
                  <a:rPr lang="en-US" altLang="zh-TW" sz="1600" dirty="0"/>
                  <a:t>2D FFT</a:t>
                </a:r>
                <a:endParaRPr lang="zh-TW" altLang="en-US" sz="1600" dirty="0"/>
              </a:p>
            </p:txBody>
          </p:sp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62655EDB-9363-458E-A03A-C37B76B57102}"/>
                  </a:ext>
                </a:extLst>
              </p:cNvPr>
              <p:cNvSpPr/>
              <p:nvPr/>
            </p:nvSpPr>
            <p:spPr>
              <a:xfrm>
                <a:off x="6621382" y="2162327"/>
                <a:ext cx="1078031" cy="1266673"/>
              </a:xfrm>
              <a:prstGeom prst="rect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600" dirty="0"/>
                  <a:t>32-bit</a:t>
                </a:r>
              </a:p>
              <a:p>
                <a:pPr algn="ctr"/>
                <a:r>
                  <a:rPr lang="en-US" altLang="zh-TW" sz="1600" dirty="0"/>
                  <a:t>Complex</a:t>
                </a:r>
              </a:p>
              <a:p>
                <a:pPr algn="ctr"/>
                <a:r>
                  <a:rPr lang="en-US" altLang="zh-TW" sz="1600" dirty="0"/>
                  <a:t>Number</a:t>
                </a:r>
              </a:p>
              <a:p>
                <a:pPr algn="ctr"/>
                <a:r>
                  <a:rPr lang="en-US" altLang="zh-TW" sz="1600" dirty="0"/>
                  <a:t>Divider</a:t>
                </a:r>
                <a:endParaRPr lang="zh-TW" altLang="en-US" sz="1600" dirty="0"/>
              </a:p>
            </p:txBody>
          </p:sp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76EF5FE9-83FF-490B-A99B-DD512A0F1DDA}"/>
                  </a:ext>
                </a:extLst>
              </p:cNvPr>
              <p:cNvSpPr/>
              <p:nvPr/>
            </p:nvSpPr>
            <p:spPr>
              <a:xfrm>
                <a:off x="8339496" y="2162327"/>
                <a:ext cx="1145406" cy="3611396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/>
                  <a:t>Filter</a:t>
                </a:r>
              </a:p>
              <a:p>
                <a:pPr algn="ctr"/>
                <a:r>
                  <a:rPr lang="en-US" altLang="zh-TW" dirty="0"/>
                  <a:t>Params</a:t>
                </a:r>
              </a:p>
              <a:p>
                <a:pPr algn="ctr"/>
                <a:r>
                  <a:rPr lang="en-US" altLang="zh-TW" dirty="0"/>
                  <a:t>Memory</a:t>
                </a:r>
              </a:p>
              <a:p>
                <a:pPr algn="ctr"/>
                <a:r>
                  <a:rPr lang="en-US" altLang="zh-TW" dirty="0"/>
                  <a:t>(8KB)</a:t>
                </a:r>
              </a:p>
            </p:txBody>
          </p:sp>
          <p:sp>
            <p:nvSpPr>
              <p:cNvPr id="17" name="箭號: 向右 16">
                <a:extLst>
                  <a:ext uri="{FF2B5EF4-FFF2-40B4-BE49-F238E27FC236}">
                    <a16:creationId xmlns:a16="http://schemas.microsoft.com/office/drawing/2014/main" id="{7F961595-6CA7-43D1-A692-DF9628DC7FE3}"/>
                  </a:ext>
                </a:extLst>
              </p:cNvPr>
              <p:cNvSpPr/>
              <p:nvPr/>
            </p:nvSpPr>
            <p:spPr>
              <a:xfrm>
                <a:off x="7846203" y="2377440"/>
                <a:ext cx="349719" cy="250258"/>
              </a:xfrm>
              <a:prstGeom prst="rightArrow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9" name="箭號: 向右 18">
                <a:extLst>
                  <a:ext uri="{FF2B5EF4-FFF2-40B4-BE49-F238E27FC236}">
                    <a16:creationId xmlns:a16="http://schemas.microsoft.com/office/drawing/2014/main" id="{AD53441E-B460-4EEC-BC0C-4BC96ACCAE1B}"/>
                  </a:ext>
                </a:extLst>
              </p:cNvPr>
              <p:cNvSpPr/>
              <p:nvPr/>
            </p:nvSpPr>
            <p:spPr>
              <a:xfrm rot="10800000">
                <a:off x="7844594" y="5292459"/>
                <a:ext cx="349719" cy="250258"/>
              </a:xfrm>
              <a:prstGeom prst="rightArrow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4" name="手繪多邊形: 圖案 23">
                <a:extLst>
                  <a:ext uri="{FF2B5EF4-FFF2-40B4-BE49-F238E27FC236}">
                    <a16:creationId xmlns:a16="http://schemas.microsoft.com/office/drawing/2014/main" id="{4C116376-9F5B-458E-9B69-00E341A0A3E7}"/>
                  </a:ext>
                </a:extLst>
              </p:cNvPr>
              <p:cNvSpPr/>
              <p:nvPr/>
            </p:nvSpPr>
            <p:spPr>
              <a:xfrm rot="5400000">
                <a:off x="5866460" y="2664737"/>
                <a:ext cx="1998674" cy="1424080"/>
              </a:xfrm>
              <a:custGeom>
                <a:avLst/>
                <a:gdLst>
                  <a:gd name="connsiteX0" fmla="*/ 0 w 1998674"/>
                  <a:gd name="connsiteY0" fmla="*/ 1199490 h 1424080"/>
                  <a:gd name="connsiteX1" fmla="*/ 125129 w 1998674"/>
                  <a:gd name="connsiteY1" fmla="*/ 1074361 h 1424080"/>
                  <a:gd name="connsiteX2" fmla="*/ 250258 w 1998674"/>
                  <a:gd name="connsiteY2" fmla="*/ 1199490 h 1424080"/>
                  <a:gd name="connsiteX3" fmla="*/ 187694 w 1998674"/>
                  <a:gd name="connsiteY3" fmla="*/ 1199490 h 1424080"/>
                  <a:gd name="connsiteX4" fmla="*/ 187694 w 1998674"/>
                  <a:gd name="connsiteY4" fmla="*/ 1232113 h 1424080"/>
                  <a:gd name="connsiteX5" fmla="*/ 1648955 w 1998674"/>
                  <a:gd name="connsiteY5" fmla="*/ 1232113 h 1424080"/>
                  <a:gd name="connsiteX6" fmla="*/ 1648955 w 1998674"/>
                  <a:gd name="connsiteY6" fmla="*/ 100712 h 1424080"/>
                  <a:gd name="connsiteX7" fmla="*/ 1648956 w 1998674"/>
                  <a:gd name="connsiteY7" fmla="*/ 100712 h 1424080"/>
                  <a:gd name="connsiteX8" fmla="*/ 1648956 w 1998674"/>
                  <a:gd name="connsiteY8" fmla="*/ 62565 h 1424080"/>
                  <a:gd name="connsiteX9" fmla="*/ 1873545 w 1998674"/>
                  <a:gd name="connsiteY9" fmla="*/ 62565 h 1424080"/>
                  <a:gd name="connsiteX10" fmla="*/ 1873545 w 1998674"/>
                  <a:gd name="connsiteY10" fmla="*/ 0 h 1424080"/>
                  <a:gd name="connsiteX11" fmla="*/ 1998674 w 1998674"/>
                  <a:gd name="connsiteY11" fmla="*/ 125130 h 1424080"/>
                  <a:gd name="connsiteX12" fmla="*/ 1873545 w 1998674"/>
                  <a:gd name="connsiteY12" fmla="*/ 250259 h 1424080"/>
                  <a:gd name="connsiteX13" fmla="*/ 1873545 w 1998674"/>
                  <a:gd name="connsiteY13" fmla="*/ 187695 h 1424080"/>
                  <a:gd name="connsiteX14" fmla="*/ 1779239 w 1998674"/>
                  <a:gd name="connsiteY14" fmla="*/ 187695 h 1424080"/>
                  <a:gd name="connsiteX15" fmla="*/ 1779239 w 1998674"/>
                  <a:gd name="connsiteY15" fmla="*/ 1232113 h 1424080"/>
                  <a:gd name="connsiteX16" fmla="*/ 1779239 w 1998674"/>
                  <a:gd name="connsiteY16" fmla="*/ 1362397 h 1424080"/>
                  <a:gd name="connsiteX17" fmla="*/ 1779239 w 1998674"/>
                  <a:gd name="connsiteY17" fmla="*/ 1362400 h 1424080"/>
                  <a:gd name="connsiteX18" fmla="*/ 1648955 w 1998674"/>
                  <a:gd name="connsiteY18" fmla="*/ 1362400 h 1424080"/>
                  <a:gd name="connsiteX19" fmla="*/ 1648955 w 1998674"/>
                  <a:gd name="connsiteY19" fmla="*/ 1362397 h 1424080"/>
                  <a:gd name="connsiteX20" fmla="*/ 187694 w 1998674"/>
                  <a:gd name="connsiteY20" fmla="*/ 1362397 h 1424080"/>
                  <a:gd name="connsiteX21" fmla="*/ 187694 w 1998674"/>
                  <a:gd name="connsiteY21" fmla="*/ 1424080 h 1424080"/>
                  <a:gd name="connsiteX22" fmla="*/ 62565 w 1998674"/>
                  <a:gd name="connsiteY22" fmla="*/ 1424080 h 1424080"/>
                  <a:gd name="connsiteX23" fmla="*/ 62565 w 1998674"/>
                  <a:gd name="connsiteY23" fmla="*/ 1199490 h 1424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998674" h="1424080">
                    <a:moveTo>
                      <a:pt x="0" y="1199490"/>
                    </a:moveTo>
                    <a:lnTo>
                      <a:pt x="125129" y="1074361"/>
                    </a:lnTo>
                    <a:lnTo>
                      <a:pt x="250258" y="1199490"/>
                    </a:lnTo>
                    <a:lnTo>
                      <a:pt x="187694" y="1199490"/>
                    </a:lnTo>
                    <a:lnTo>
                      <a:pt x="187694" y="1232113"/>
                    </a:lnTo>
                    <a:lnTo>
                      <a:pt x="1648955" y="1232113"/>
                    </a:lnTo>
                    <a:lnTo>
                      <a:pt x="1648955" y="100712"/>
                    </a:lnTo>
                    <a:lnTo>
                      <a:pt x="1648956" y="100712"/>
                    </a:lnTo>
                    <a:lnTo>
                      <a:pt x="1648956" y="62565"/>
                    </a:lnTo>
                    <a:lnTo>
                      <a:pt x="1873545" y="62565"/>
                    </a:lnTo>
                    <a:lnTo>
                      <a:pt x="1873545" y="0"/>
                    </a:lnTo>
                    <a:lnTo>
                      <a:pt x="1998674" y="125130"/>
                    </a:lnTo>
                    <a:lnTo>
                      <a:pt x="1873545" y="250259"/>
                    </a:lnTo>
                    <a:lnTo>
                      <a:pt x="1873545" y="187695"/>
                    </a:lnTo>
                    <a:lnTo>
                      <a:pt x="1779239" y="187695"/>
                    </a:lnTo>
                    <a:lnTo>
                      <a:pt x="1779239" y="1232113"/>
                    </a:lnTo>
                    <a:lnTo>
                      <a:pt x="1779239" y="1362397"/>
                    </a:lnTo>
                    <a:lnTo>
                      <a:pt x="1779239" y="1362400"/>
                    </a:lnTo>
                    <a:lnTo>
                      <a:pt x="1648955" y="1362400"/>
                    </a:lnTo>
                    <a:lnTo>
                      <a:pt x="1648955" y="1362397"/>
                    </a:lnTo>
                    <a:lnTo>
                      <a:pt x="187694" y="1362397"/>
                    </a:lnTo>
                    <a:lnTo>
                      <a:pt x="187694" y="1424080"/>
                    </a:lnTo>
                    <a:lnTo>
                      <a:pt x="62565" y="1424080"/>
                    </a:lnTo>
                    <a:lnTo>
                      <a:pt x="62565" y="1199490"/>
                    </a:lnTo>
                    <a:close/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690D8E9D-3C2C-4C4D-B3A3-338C236511FE}"/>
                  </a:ext>
                </a:extLst>
              </p:cNvPr>
              <p:cNvSpPr/>
              <p:nvPr/>
            </p:nvSpPr>
            <p:spPr>
              <a:xfrm>
                <a:off x="6621382" y="4500700"/>
                <a:ext cx="1078031" cy="1266673"/>
              </a:xfrm>
              <a:prstGeom prst="rect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600" dirty="0"/>
                  <a:t>32-bit</a:t>
                </a:r>
              </a:p>
              <a:p>
                <a:pPr algn="ctr"/>
                <a:r>
                  <a:rPr lang="en-US" altLang="zh-TW" sz="1600" dirty="0"/>
                  <a:t>Complex</a:t>
                </a:r>
              </a:p>
              <a:p>
                <a:pPr algn="ctr"/>
                <a:r>
                  <a:rPr lang="en-US" altLang="zh-TW" sz="1600" dirty="0"/>
                  <a:t>Number</a:t>
                </a:r>
              </a:p>
              <a:p>
                <a:pPr algn="ctr"/>
                <a:r>
                  <a:rPr lang="en-US" altLang="zh-TW" sz="1600" dirty="0"/>
                  <a:t>Multiplier</a:t>
                </a:r>
                <a:endParaRPr lang="zh-TW" altLang="en-US" sz="1600" dirty="0"/>
              </a:p>
            </p:txBody>
          </p:sp>
          <p:sp>
            <p:nvSpPr>
              <p:cNvPr id="26" name="箭號: 向右 25">
                <a:extLst>
                  <a:ext uri="{FF2B5EF4-FFF2-40B4-BE49-F238E27FC236}">
                    <a16:creationId xmlns:a16="http://schemas.microsoft.com/office/drawing/2014/main" id="{2CF7D3D9-ED94-4D17-A5D7-5FEA2E79139C}"/>
                  </a:ext>
                </a:extLst>
              </p:cNvPr>
              <p:cNvSpPr/>
              <p:nvPr/>
            </p:nvSpPr>
            <p:spPr>
              <a:xfrm rot="10800000">
                <a:off x="6128885" y="5292460"/>
                <a:ext cx="349719" cy="250258"/>
              </a:xfrm>
              <a:prstGeom prst="rightArrow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36F49C27-851C-47CB-9604-5FE9CFCCA92C}"/>
                  </a:ext>
                </a:extLst>
              </p:cNvPr>
              <p:cNvSpPr/>
              <p:nvPr/>
            </p:nvSpPr>
            <p:spPr>
              <a:xfrm>
                <a:off x="4903267" y="4500699"/>
                <a:ext cx="1078031" cy="1266673"/>
              </a:xfrm>
              <a:prstGeom prst="rect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600" dirty="0"/>
                  <a:t>1024-Point</a:t>
                </a:r>
              </a:p>
              <a:p>
                <a:pPr algn="ctr"/>
                <a:r>
                  <a:rPr lang="en-US" altLang="zh-TW" sz="1600" dirty="0"/>
                  <a:t>2D IFFT</a:t>
                </a:r>
                <a:endParaRPr lang="zh-TW" altLang="en-US" sz="1600" dirty="0"/>
              </a:p>
            </p:txBody>
          </p:sp>
          <p:sp>
            <p:nvSpPr>
              <p:cNvPr id="28" name="箭號: 向右 27">
                <a:extLst>
                  <a:ext uri="{FF2B5EF4-FFF2-40B4-BE49-F238E27FC236}">
                    <a16:creationId xmlns:a16="http://schemas.microsoft.com/office/drawing/2014/main" id="{A3BCA2C1-3E00-4F0F-8C7A-AEFE32F4655B}"/>
                  </a:ext>
                </a:extLst>
              </p:cNvPr>
              <p:cNvSpPr/>
              <p:nvPr/>
            </p:nvSpPr>
            <p:spPr>
              <a:xfrm rot="10800000">
                <a:off x="4403956" y="5292459"/>
                <a:ext cx="349719" cy="250258"/>
              </a:xfrm>
              <a:prstGeom prst="rightArrow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9" name="橢圓 28">
                <a:extLst>
                  <a:ext uri="{FF2B5EF4-FFF2-40B4-BE49-F238E27FC236}">
                    <a16:creationId xmlns:a16="http://schemas.microsoft.com/office/drawing/2014/main" id="{E95E48E3-830A-4841-8E37-A85C99D82464}"/>
                  </a:ext>
                </a:extLst>
              </p:cNvPr>
              <p:cNvSpPr/>
              <p:nvPr/>
            </p:nvSpPr>
            <p:spPr>
              <a:xfrm>
                <a:off x="4409970" y="3674349"/>
                <a:ext cx="1682030" cy="596743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/>
                  <a:t>Controller</a:t>
                </a:r>
                <a:endParaRPr lang="zh-TW" altLang="en-US" dirty="0"/>
              </a:p>
            </p:txBody>
          </p:sp>
        </p:grpSp>
        <p:sp>
          <p:nvSpPr>
            <p:cNvPr id="51" name="手繪多邊形: 圖案 50">
              <a:extLst>
                <a:ext uri="{FF2B5EF4-FFF2-40B4-BE49-F238E27FC236}">
                  <a16:creationId xmlns:a16="http://schemas.microsoft.com/office/drawing/2014/main" id="{2873DD75-596A-4C88-B0A0-D95405DBD4CA}"/>
                </a:ext>
              </a:extLst>
            </p:cNvPr>
            <p:cNvSpPr/>
            <p:nvPr/>
          </p:nvSpPr>
          <p:spPr>
            <a:xfrm rot="16200000">
              <a:off x="737645" y="3196843"/>
              <a:ext cx="4291891" cy="1748374"/>
            </a:xfrm>
            <a:custGeom>
              <a:avLst/>
              <a:gdLst>
                <a:gd name="connsiteX0" fmla="*/ 1224656 w 4291891"/>
                <a:gd name="connsiteY0" fmla="*/ 813820 h 1748374"/>
                <a:gd name="connsiteX1" fmla="*/ 1120826 w 4291891"/>
                <a:gd name="connsiteY1" fmla="*/ 813820 h 1748374"/>
                <a:gd name="connsiteX2" fmla="*/ 1120826 w 4291891"/>
                <a:gd name="connsiteY2" fmla="*/ 1748374 h 1748374"/>
                <a:gd name="connsiteX3" fmla="*/ 913167 w 4291891"/>
                <a:gd name="connsiteY3" fmla="*/ 1748374 h 1748374"/>
                <a:gd name="connsiteX4" fmla="*/ 913167 w 4291891"/>
                <a:gd name="connsiteY4" fmla="*/ 813820 h 1748374"/>
                <a:gd name="connsiteX5" fmla="*/ 809337 w 4291891"/>
                <a:gd name="connsiteY5" fmla="*/ 813820 h 1748374"/>
                <a:gd name="connsiteX6" fmla="*/ 1016996 w 4291891"/>
                <a:gd name="connsiteY6" fmla="*/ 606161 h 1748374"/>
                <a:gd name="connsiteX7" fmla="*/ 4291891 w 4291891"/>
                <a:gd name="connsiteY7" fmla="*/ 400165 h 1748374"/>
                <a:gd name="connsiteX8" fmla="*/ 3891726 w 4291891"/>
                <a:gd name="connsiteY8" fmla="*/ 800330 h 1748374"/>
                <a:gd name="connsiteX9" fmla="*/ 3891726 w 4291891"/>
                <a:gd name="connsiteY9" fmla="*/ 600248 h 1748374"/>
                <a:gd name="connsiteX10" fmla="*/ 3544632 w 4291891"/>
                <a:gd name="connsiteY10" fmla="*/ 600248 h 1748374"/>
                <a:gd name="connsiteX11" fmla="*/ 3544632 w 4291891"/>
                <a:gd name="connsiteY11" fmla="*/ 1528740 h 1748374"/>
                <a:gd name="connsiteX12" fmla="*/ 3648462 w 4291891"/>
                <a:gd name="connsiteY12" fmla="*/ 1528740 h 1748374"/>
                <a:gd name="connsiteX13" fmla="*/ 3440802 w 4291891"/>
                <a:gd name="connsiteY13" fmla="*/ 1736399 h 1748374"/>
                <a:gd name="connsiteX14" fmla="*/ 3233143 w 4291891"/>
                <a:gd name="connsiteY14" fmla="*/ 1528740 h 1748374"/>
                <a:gd name="connsiteX15" fmla="*/ 3336973 w 4291891"/>
                <a:gd name="connsiteY15" fmla="*/ 1528740 h 1748374"/>
                <a:gd name="connsiteX16" fmla="*/ 3336973 w 4291891"/>
                <a:gd name="connsiteY16" fmla="*/ 600248 h 1748374"/>
                <a:gd name="connsiteX17" fmla="*/ 2286836 w 4291891"/>
                <a:gd name="connsiteY17" fmla="*/ 600248 h 1748374"/>
                <a:gd name="connsiteX18" fmla="*/ 2286836 w 4291891"/>
                <a:gd name="connsiteY18" fmla="*/ 1526309 h 1748374"/>
                <a:gd name="connsiteX19" fmla="*/ 2390666 w 4291891"/>
                <a:gd name="connsiteY19" fmla="*/ 1526309 h 1748374"/>
                <a:gd name="connsiteX20" fmla="*/ 2183006 w 4291891"/>
                <a:gd name="connsiteY20" fmla="*/ 1733968 h 1748374"/>
                <a:gd name="connsiteX21" fmla="*/ 1975347 w 4291891"/>
                <a:gd name="connsiteY21" fmla="*/ 1526309 h 1748374"/>
                <a:gd name="connsiteX22" fmla="*/ 2079177 w 4291891"/>
                <a:gd name="connsiteY22" fmla="*/ 1526309 h 1748374"/>
                <a:gd name="connsiteX23" fmla="*/ 2079177 w 4291891"/>
                <a:gd name="connsiteY23" fmla="*/ 600248 h 1748374"/>
                <a:gd name="connsiteX24" fmla="*/ 400165 w 4291891"/>
                <a:gd name="connsiteY24" fmla="*/ 600248 h 1748374"/>
                <a:gd name="connsiteX25" fmla="*/ 400165 w 4291891"/>
                <a:gd name="connsiteY25" fmla="*/ 800330 h 1748374"/>
                <a:gd name="connsiteX26" fmla="*/ 0 w 4291891"/>
                <a:gd name="connsiteY26" fmla="*/ 400165 h 1748374"/>
                <a:gd name="connsiteX27" fmla="*/ 400165 w 4291891"/>
                <a:gd name="connsiteY27" fmla="*/ 0 h 1748374"/>
                <a:gd name="connsiteX28" fmla="*/ 400165 w 4291891"/>
                <a:gd name="connsiteY28" fmla="*/ 200083 h 1748374"/>
                <a:gd name="connsiteX29" fmla="*/ 3891726 w 4291891"/>
                <a:gd name="connsiteY29" fmla="*/ 200083 h 1748374"/>
                <a:gd name="connsiteX30" fmla="*/ 3891726 w 4291891"/>
                <a:gd name="connsiteY30" fmla="*/ 0 h 1748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4291891" h="1748374">
                  <a:moveTo>
                    <a:pt x="1224656" y="813820"/>
                  </a:moveTo>
                  <a:lnTo>
                    <a:pt x="1120826" y="813820"/>
                  </a:lnTo>
                  <a:lnTo>
                    <a:pt x="1120826" y="1748374"/>
                  </a:lnTo>
                  <a:lnTo>
                    <a:pt x="913167" y="1748374"/>
                  </a:lnTo>
                  <a:lnTo>
                    <a:pt x="913167" y="813820"/>
                  </a:lnTo>
                  <a:lnTo>
                    <a:pt x="809337" y="813820"/>
                  </a:lnTo>
                  <a:lnTo>
                    <a:pt x="1016996" y="606161"/>
                  </a:lnTo>
                  <a:close/>
                  <a:moveTo>
                    <a:pt x="4291891" y="400165"/>
                  </a:moveTo>
                  <a:lnTo>
                    <a:pt x="3891726" y="800330"/>
                  </a:lnTo>
                  <a:lnTo>
                    <a:pt x="3891726" y="600248"/>
                  </a:lnTo>
                  <a:lnTo>
                    <a:pt x="3544632" y="600248"/>
                  </a:lnTo>
                  <a:lnTo>
                    <a:pt x="3544632" y="1528740"/>
                  </a:lnTo>
                  <a:lnTo>
                    <a:pt x="3648462" y="1528740"/>
                  </a:lnTo>
                  <a:lnTo>
                    <a:pt x="3440802" y="1736399"/>
                  </a:lnTo>
                  <a:lnTo>
                    <a:pt x="3233143" y="1528740"/>
                  </a:lnTo>
                  <a:lnTo>
                    <a:pt x="3336973" y="1528740"/>
                  </a:lnTo>
                  <a:lnTo>
                    <a:pt x="3336973" y="600248"/>
                  </a:lnTo>
                  <a:lnTo>
                    <a:pt x="2286836" y="600248"/>
                  </a:lnTo>
                  <a:lnTo>
                    <a:pt x="2286836" y="1526309"/>
                  </a:lnTo>
                  <a:lnTo>
                    <a:pt x="2390666" y="1526309"/>
                  </a:lnTo>
                  <a:lnTo>
                    <a:pt x="2183006" y="1733968"/>
                  </a:lnTo>
                  <a:lnTo>
                    <a:pt x="1975347" y="1526309"/>
                  </a:lnTo>
                  <a:lnTo>
                    <a:pt x="2079177" y="1526309"/>
                  </a:lnTo>
                  <a:lnTo>
                    <a:pt x="2079177" y="600248"/>
                  </a:lnTo>
                  <a:lnTo>
                    <a:pt x="400165" y="600248"/>
                  </a:lnTo>
                  <a:lnTo>
                    <a:pt x="400165" y="800330"/>
                  </a:lnTo>
                  <a:lnTo>
                    <a:pt x="0" y="400165"/>
                  </a:lnTo>
                  <a:lnTo>
                    <a:pt x="400165" y="0"/>
                  </a:lnTo>
                  <a:lnTo>
                    <a:pt x="400165" y="200083"/>
                  </a:lnTo>
                  <a:lnTo>
                    <a:pt x="3891726" y="200083"/>
                  </a:lnTo>
                  <a:lnTo>
                    <a:pt x="3891726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52" name="文字方塊 51">
              <a:extLst>
                <a:ext uri="{FF2B5EF4-FFF2-40B4-BE49-F238E27FC236}">
                  <a16:creationId xmlns:a16="http://schemas.microsoft.com/office/drawing/2014/main" id="{AB1C60F3-17A6-4BD3-8923-8BEFBC4E1C2E}"/>
                </a:ext>
              </a:extLst>
            </p:cNvPr>
            <p:cNvSpPr txBox="1"/>
            <p:nvPr/>
          </p:nvSpPr>
          <p:spPr>
            <a:xfrm>
              <a:off x="2560668" y="2599566"/>
              <a:ext cx="119994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dirty="0"/>
                <a:t>Input Frame</a:t>
              </a:r>
              <a:endParaRPr lang="zh-TW" altLang="en-US" sz="1600" dirty="0"/>
            </a:p>
          </p:txBody>
        </p:sp>
        <p:sp>
          <p:nvSpPr>
            <p:cNvPr id="53" name="文字方塊 52">
              <a:extLst>
                <a:ext uri="{FF2B5EF4-FFF2-40B4-BE49-F238E27FC236}">
                  <a16:creationId xmlns:a16="http://schemas.microsoft.com/office/drawing/2014/main" id="{594FB01C-E37C-41B7-A160-9A122719FD74}"/>
                </a:ext>
              </a:extLst>
            </p:cNvPr>
            <p:cNvSpPr txBox="1"/>
            <p:nvPr/>
          </p:nvSpPr>
          <p:spPr>
            <a:xfrm>
              <a:off x="2415888" y="3864692"/>
              <a:ext cx="133677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dirty="0"/>
                <a:t>Control Signal</a:t>
              </a:r>
              <a:endParaRPr lang="zh-TW" altLang="en-US" sz="1600" dirty="0"/>
            </a:p>
          </p:txBody>
        </p:sp>
        <p:sp>
          <p:nvSpPr>
            <p:cNvPr id="54" name="文字方塊 53">
              <a:extLst>
                <a:ext uri="{FF2B5EF4-FFF2-40B4-BE49-F238E27FC236}">
                  <a16:creationId xmlns:a16="http://schemas.microsoft.com/office/drawing/2014/main" id="{1126D32F-0D4D-478F-8CE3-810B3FD37470}"/>
                </a:ext>
              </a:extLst>
            </p:cNvPr>
            <p:cNvSpPr txBox="1"/>
            <p:nvPr/>
          </p:nvSpPr>
          <p:spPr>
            <a:xfrm>
              <a:off x="2242242" y="5019849"/>
              <a:ext cx="162538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dirty="0"/>
                <a:t>Output Response</a:t>
              </a:r>
              <a:endParaRPr lang="zh-TW" altLang="en-US" sz="1600" dirty="0"/>
            </a:p>
          </p:txBody>
        </p:sp>
        <p:sp>
          <p:nvSpPr>
            <p:cNvPr id="55" name="文字方塊 54">
              <a:extLst>
                <a:ext uri="{FF2B5EF4-FFF2-40B4-BE49-F238E27FC236}">
                  <a16:creationId xmlns:a16="http://schemas.microsoft.com/office/drawing/2014/main" id="{AFBE9F64-67E0-4C03-855E-0D54E03ECDD9}"/>
                </a:ext>
              </a:extLst>
            </p:cNvPr>
            <p:cNvSpPr txBox="1"/>
            <p:nvPr/>
          </p:nvSpPr>
          <p:spPr>
            <a:xfrm rot="5400000">
              <a:off x="2164815" y="3066929"/>
              <a:ext cx="53091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/>
                <a:t>AXI</a:t>
              </a:r>
              <a:endParaRPr lang="zh-TW" alt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9995394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內容版面配置區 2">
            <a:extLst>
              <a:ext uri="{FF2B5EF4-FFF2-40B4-BE49-F238E27FC236}">
                <a16:creationId xmlns:a16="http://schemas.microsoft.com/office/drawing/2014/main" id="{E0CD5C27-D703-494A-BD2F-2C18A322B8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993406"/>
            <a:ext cx="10058400" cy="4023360"/>
          </a:xfrm>
        </p:spPr>
        <p:txBody>
          <a:bodyPr>
            <a:normAutofit/>
          </a:bodyPr>
          <a:lstStyle/>
          <a:p>
            <a:r>
              <a:rPr lang="en-US" altLang="zh-TW" sz="2400" dirty="0">
                <a:latin typeface="Calibri" panose="020F0502020204030204" pitchFamily="34" charset="0"/>
                <a:cs typeface="Calibri" panose="020F0502020204030204" pitchFamily="34" charset="0"/>
              </a:rPr>
              <a:t>Flow :</a:t>
            </a:r>
          </a:p>
          <a:p>
            <a:pPr lvl="1"/>
            <a:r>
              <a:rPr lang="en-US" altLang="zh-TW" sz="2000" dirty="0">
                <a:latin typeface="Calibri" panose="020F0502020204030204" pitchFamily="34" charset="0"/>
                <a:cs typeface="Calibri" panose="020F0502020204030204" pitchFamily="34" charset="0"/>
              </a:rPr>
              <a:t>1. Do 32-point FFT to each row</a:t>
            </a:r>
          </a:p>
          <a:p>
            <a:pPr lvl="1"/>
            <a:r>
              <a:rPr lang="en-US" altLang="zh-TW" sz="2000" dirty="0">
                <a:latin typeface="Calibri" panose="020F0502020204030204" pitchFamily="34" charset="0"/>
                <a:cs typeface="Calibri" panose="020F0502020204030204" pitchFamily="34" charset="0"/>
              </a:rPr>
              <a:t>2. Do 32-point FFT to each column</a:t>
            </a: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5505B113-FF32-4562-8FB0-DA12662B7B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2D FFT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CD29372-E3B0-4E31-9F4B-D2C233BFC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D4A581-9560-46CB-90D9-04E1D61B1567}" type="slidenum">
              <a:rPr lang="zh-TW" altLang="en-US" smtClean="0"/>
              <a:t>18</a:t>
            </a:fld>
            <a:endParaRPr lang="zh-TW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35" name="表格 34">
                <a:extLst>
                  <a:ext uri="{FF2B5EF4-FFF2-40B4-BE49-F238E27FC236}">
                    <a16:creationId xmlns:a16="http://schemas.microsoft.com/office/drawing/2014/main" id="{2538DD22-0ABA-4295-86CB-F33B6BAF3DE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95801452"/>
                  </p:ext>
                </p:extLst>
              </p:nvPr>
            </p:nvGraphicFramePr>
            <p:xfrm>
              <a:off x="9778109" y="3589589"/>
              <a:ext cx="1854000" cy="22250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595968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1207165868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57885828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983761487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359079321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7962908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0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altLang="zh-TW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bg2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altLang="zh-TW" sz="1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zh-TW" sz="1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kumimoji="0" lang="en-US" altLang="zh-TW" sz="1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bg2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bg2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altLang="zh-TW" sz="1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zh-TW" sz="1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kumimoji="0" lang="en-US" altLang="zh-TW" sz="1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30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bg2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altLang="zh-TW" sz="1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zh-TW" sz="1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kumimoji="0" lang="en-US" altLang="zh-TW" sz="1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31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bg2">
                            <a:lumMod val="7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0989198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altLang="zh-TW" sz="1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zh-TW" sz="1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kumimoji="0" lang="en-US" altLang="zh-TW" sz="1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32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bg2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altLang="zh-TW" sz="1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zh-TW" sz="1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kumimoji="0" lang="en-US" altLang="zh-TW" sz="1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33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bg2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bg2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altLang="zh-TW" sz="1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zh-TW" sz="1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kumimoji="0" lang="en-US" altLang="zh-TW" sz="1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62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bg2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altLang="zh-TW" sz="1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zh-TW" sz="1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kumimoji="0" lang="en-US" altLang="zh-TW" sz="1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63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bg2">
                            <a:lumMod val="7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81041479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vert="eaVert" anchor="b">
                        <a:solidFill>
                          <a:schemeClr val="bg2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vert="eaVert" anchor="b">
                        <a:solidFill>
                          <a:schemeClr val="bg2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bg2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vert="eaVert" anchor="b">
                        <a:solidFill>
                          <a:schemeClr val="bg2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vert="eaVert" anchor="ctr">
                        <a:solidFill>
                          <a:schemeClr val="bg2">
                            <a:lumMod val="7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877053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altLang="zh-TW" sz="1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zh-TW" sz="1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kumimoji="0" lang="en-US" altLang="zh-TW" sz="1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960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bg2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altLang="zh-TW" sz="1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zh-TW" sz="1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kumimoji="0" lang="en-US" altLang="zh-TW" sz="1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961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bg2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bg2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altLang="zh-TW" sz="1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zh-TW" sz="1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kumimoji="0" lang="en-US" altLang="zh-TW" sz="1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990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bg2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altLang="zh-TW" sz="1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zh-TW" sz="1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kumimoji="0" lang="en-US" altLang="zh-TW" sz="1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991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bg2">
                            <a:lumMod val="7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473751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altLang="zh-TW" sz="1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zh-TW" sz="1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kumimoji="0" lang="en-US" altLang="zh-TW" sz="1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992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zh-TW" altLang="en-US" sz="1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solidFill>
                          <a:schemeClr val="bg2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altLang="zh-TW" sz="1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zh-TW" sz="1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kumimoji="0" lang="en-US" altLang="zh-TW" sz="1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993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bg2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bg2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altLang="zh-TW" sz="1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zh-TW" sz="1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kumimoji="0" lang="en-US" altLang="zh-TW" sz="1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1022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zh-TW" altLang="en-US" sz="1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solidFill>
                          <a:schemeClr val="bg2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altLang="zh-TW" sz="1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zh-TW" sz="1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kumimoji="0" lang="en-US" altLang="zh-TW" sz="1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1023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bg2">
                            <a:lumMod val="7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20394212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35" name="表格 34">
                <a:extLst>
                  <a:ext uri="{FF2B5EF4-FFF2-40B4-BE49-F238E27FC236}">
                    <a16:creationId xmlns:a16="http://schemas.microsoft.com/office/drawing/2014/main" id="{2538DD22-0ABA-4295-86CB-F33B6BAF3DE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95801452"/>
                  </p:ext>
                </p:extLst>
              </p:nvPr>
            </p:nvGraphicFramePr>
            <p:xfrm>
              <a:off x="9778109" y="3589589"/>
              <a:ext cx="1854000" cy="22250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595968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1207165868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57885828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983761487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359079321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7962908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4754" t="-101639" r="-406557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14754" t="-101639" r="-306557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bg2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14754" t="-101639" r="-106557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414754" t="-101639" r="-6557" b="-4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0989198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4754" t="-201639" r="-406557" b="-3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14754" t="-201639" r="-306557" b="-3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bg2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14754" t="-201639" r="-106557" b="-3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414754" t="-201639" r="-6557" b="-3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1041479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vert="eaVert" anchor="b">
                        <a:solidFill>
                          <a:schemeClr val="bg2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vert="eaVert" anchor="b">
                        <a:solidFill>
                          <a:schemeClr val="bg2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bg2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vert="eaVert" anchor="b">
                        <a:solidFill>
                          <a:schemeClr val="bg2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vert="eaVert" anchor="ctr">
                        <a:solidFill>
                          <a:schemeClr val="bg2">
                            <a:lumMod val="7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877053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4754" t="-401639" r="-406557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14754" t="-401639" r="-306557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bg2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14754" t="-401639" r="-106557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414754" t="-401639" r="-6557" b="-1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473751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4754" t="-501639" r="-406557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14754" t="-501639" r="-306557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bg2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14754" t="-501639" r="-106557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414754" t="-501639" r="-6557" b="-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2039421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36" name="表格 35">
                <a:extLst>
                  <a:ext uri="{FF2B5EF4-FFF2-40B4-BE49-F238E27FC236}">
                    <a16:creationId xmlns:a16="http://schemas.microsoft.com/office/drawing/2014/main" id="{B87DA488-F5A4-4922-A36B-B58C6BB40D2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0659092"/>
                  </p:ext>
                </p:extLst>
              </p:nvPr>
            </p:nvGraphicFramePr>
            <p:xfrm>
              <a:off x="529982" y="3601222"/>
              <a:ext cx="1854000" cy="22250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595968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1207165868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57885828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983761487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359079321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7962908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0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TW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bg2">
                            <a:lumMod val="9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altLang="zh-TW" sz="1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zh-TW" sz="1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kumimoji="0" lang="en-US" altLang="zh-TW" sz="1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bg2">
                            <a:lumMod val="9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bg2">
                            <a:lumMod val="9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altLang="zh-TW" sz="1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zh-TW" sz="1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kumimoji="0" lang="en-US" altLang="zh-TW" sz="1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30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bg2">
                            <a:lumMod val="9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altLang="zh-TW" sz="1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zh-TW" sz="1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kumimoji="0" lang="en-US" altLang="zh-TW" sz="1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31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bg2">
                            <a:lumMod val="9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0989198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altLang="zh-TW" sz="1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zh-TW" sz="1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kumimoji="0" lang="en-US" altLang="zh-TW" sz="1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32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bg2">
                            <a:lumMod val="9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altLang="zh-TW" sz="1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zh-TW" sz="1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kumimoji="0" lang="en-US" altLang="zh-TW" sz="1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33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bg2">
                            <a:lumMod val="9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bg2">
                            <a:lumMod val="9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altLang="zh-TW" sz="1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zh-TW" sz="1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kumimoji="0" lang="en-US" altLang="zh-TW" sz="1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62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bg2">
                            <a:lumMod val="9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altLang="zh-TW" sz="1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zh-TW" sz="1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kumimoji="0" lang="en-US" altLang="zh-TW" sz="1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63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bg2">
                            <a:lumMod val="9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81041479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vert="eaVert" anchor="b">
                        <a:solidFill>
                          <a:schemeClr val="bg2">
                            <a:lumMod val="9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vert="eaVert" anchor="b">
                        <a:solidFill>
                          <a:schemeClr val="bg2">
                            <a:lumMod val="9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bg2">
                            <a:lumMod val="9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vert="eaVert" anchor="b">
                        <a:solidFill>
                          <a:schemeClr val="bg2">
                            <a:lumMod val="9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vert="eaVert" anchor="ctr">
                        <a:solidFill>
                          <a:schemeClr val="bg2">
                            <a:lumMod val="9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877053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altLang="zh-TW" sz="1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zh-TW" sz="1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kumimoji="0" lang="en-US" altLang="zh-TW" sz="1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960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bg2">
                            <a:lumMod val="9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altLang="zh-TW" sz="1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zh-TW" sz="1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kumimoji="0" lang="en-US" altLang="zh-TW" sz="1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961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bg2">
                            <a:lumMod val="9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bg2">
                            <a:lumMod val="9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altLang="zh-TW" sz="1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zh-TW" sz="1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kumimoji="0" lang="en-US" altLang="zh-TW" sz="1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990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bg2">
                            <a:lumMod val="9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altLang="zh-TW" sz="1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zh-TW" sz="1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kumimoji="0" lang="en-US" altLang="zh-TW" sz="1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991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bg2">
                            <a:lumMod val="9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473751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altLang="zh-TW" sz="1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zh-TW" sz="1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kumimoji="0" lang="en-US" altLang="zh-TW" sz="1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992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zh-TW" altLang="en-US" sz="1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solidFill>
                          <a:schemeClr val="bg2">
                            <a:lumMod val="9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altLang="zh-TW" sz="1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zh-TW" sz="1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kumimoji="0" lang="en-US" altLang="zh-TW" sz="1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993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bg2">
                            <a:lumMod val="9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bg2">
                            <a:lumMod val="9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altLang="zh-TW" sz="1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zh-TW" sz="1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kumimoji="0" lang="en-US" altLang="zh-TW" sz="1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1022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zh-TW" altLang="en-US" sz="1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solidFill>
                          <a:schemeClr val="bg2">
                            <a:lumMod val="9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altLang="zh-TW" sz="1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zh-TW" sz="1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kumimoji="0" lang="en-US" altLang="zh-TW" sz="1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1023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bg2">
                            <a:lumMod val="9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20394212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36" name="表格 35">
                <a:extLst>
                  <a:ext uri="{FF2B5EF4-FFF2-40B4-BE49-F238E27FC236}">
                    <a16:creationId xmlns:a16="http://schemas.microsoft.com/office/drawing/2014/main" id="{B87DA488-F5A4-4922-A36B-B58C6BB40D2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0659092"/>
                  </p:ext>
                </p:extLst>
              </p:nvPr>
            </p:nvGraphicFramePr>
            <p:xfrm>
              <a:off x="529982" y="3601222"/>
              <a:ext cx="1854000" cy="22250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595968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1207165868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57885828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983761487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359079321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7962908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4754" t="-101639" r="-408197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14754" t="-101639" r="-308197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bg2">
                            <a:lumMod val="9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16393" t="-101639" r="-106557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16393" t="-101639" r="-6557" b="-4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0989198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4754" t="-201639" r="-408197" b="-3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14754" t="-201639" r="-308197" b="-3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bg2">
                            <a:lumMod val="9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16393" t="-201639" r="-106557" b="-3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16393" t="-201639" r="-6557" b="-3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1041479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vert="eaVert" anchor="b">
                        <a:solidFill>
                          <a:schemeClr val="bg2">
                            <a:lumMod val="9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vert="eaVert" anchor="b">
                        <a:solidFill>
                          <a:schemeClr val="bg2">
                            <a:lumMod val="9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bg2">
                            <a:lumMod val="9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vert="eaVert" anchor="b">
                        <a:solidFill>
                          <a:schemeClr val="bg2">
                            <a:lumMod val="9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vert="eaVert" anchor="ctr">
                        <a:solidFill>
                          <a:schemeClr val="bg2">
                            <a:lumMod val="9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877053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4754" t="-401639" r="-408197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14754" t="-401639" r="-308197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bg2">
                            <a:lumMod val="9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16393" t="-401639" r="-106557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16393" t="-401639" r="-6557" b="-1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473751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4754" t="-501639" r="-408197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14754" t="-501639" r="-308197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bg2">
                            <a:lumMod val="9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16393" t="-501639" r="-106557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16393" t="-501639" r="-6557" b="-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2039421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37" name="表格 36">
                <a:extLst>
                  <a:ext uri="{FF2B5EF4-FFF2-40B4-BE49-F238E27FC236}">
                    <a16:creationId xmlns:a16="http://schemas.microsoft.com/office/drawing/2014/main" id="{6C61ECF6-61F1-4626-9FA6-C19F3334157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38737388"/>
                  </p:ext>
                </p:extLst>
              </p:nvPr>
            </p:nvGraphicFramePr>
            <p:xfrm>
              <a:off x="3904622" y="3612885"/>
              <a:ext cx="1854000" cy="22250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595968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1207165868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57885828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983761487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359079321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7962908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0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TW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bg2">
                            <a:lumMod val="9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altLang="zh-TW" sz="1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zh-TW" sz="1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kumimoji="0" lang="en-US" altLang="zh-TW" sz="1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bg2">
                            <a:lumMod val="9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bg2">
                            <a:lumMod val="9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altLang="zh-TW" sz="1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zh-TW" sz="1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kumimoji="0" lang="en-US" altLang="zh-TW" sz="1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30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bg2">
                            <a:lumMod val="9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altLang="zh-TW" sz="1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zh-TW" sz="1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kumimoji="0" lang="en-US" altLang="zh-TW" sz="1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31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bg2">
                            <a:lumMod val="9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0989198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altLang="zh-TW" sz="1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zh-TW" sz="1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kumimoji="0" lang="en-US" altLang="zh-TW" sz="1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32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bg2">
                            <a:lumMod val="9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altLang="zh-TW" sz="1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zh-TW" sz="1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kumimoji="0" lang="en-US" altLang="zh-TW" sz="1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33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bg2">
                            <a:lumMod val="9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bg2">
                            <a:lumMod val="9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altLang="zh-TW" sz="1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zh-TW" sz="1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kumimoji="0" lang="en-US" altLang="zh-TW" sz="1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62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bg2">
                            <a:lumMod val="9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altLang="zh-TW" sz="1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zh-TW" sz="1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kumimoji="0" lang="en-US" altLang="zh-TW" sz="1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63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bg2">
                            <a:lumMod val="9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81041479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vert="eaVert" anchor="b">
                        <a:solidFill>
                          <a:schemeClr val="bg2">
                            <a:lumMod val="9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vert="eaVert" anchor="b">
                        <a:solidFill>
                          <a:schemeClr val="bg2">
                            <a:lumMod val="9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bg2">
                            <a:lumMod val="9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vert="eaVert" anchor="b">
                        <a:solidFill>
                          <a:schemeClr val="bg2">
                            <a:lumMod val="9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vert="eaVert" anchor="ctr">
                        <a:solidFill>
                          <a:schemeClr val="bg2">
                            <a:lumMod val="9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877053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altLang="zh-TW" sz="1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zh-TW" sz="1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kumimoji="0" lang="en-US" altLang="zh-TW" sz="1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960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bg2">
                            <a:lumMod val="9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altLang="zh-TW" sz="1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zh-TW" sz="1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kumimoji="0" lang="en-US" altLang="zh-TW" sz="1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961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bg2">
                            <a:lumMod val="9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bg2">
                            <a:lumMod val="9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altLang="zh-TW" sz="1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zh-TW" sz="1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kumimoji="0" lang="en-US" altLang="zh-TW" sz="1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990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bg2">
                            <a:lumMod val="9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altLang="zh-TW" sz="1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zh-TW" sz="1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kumimoji="0" lang="en-US" altLang="zh-TW" sz="1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991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bg2">
                            <a:lumMod val="9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473751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altLang="zh-TW" sz="1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zh-TW" sz="1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kumimoji="0" lang="en-US" altLang="zh-TW" sz="1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992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zh-TW" altLang="en-US" sz="1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solidFill>
                          <a:schemeClr val="bg2">
                            <a:lumMod val="9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altLang="zh-TW" sz="1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zh-TW" sz="1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kumimoji="0" lang="en-US" altLang="zh-TW" sz="1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993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bg2">
                            <a:lumMod val="9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bg2">
                            <a:lumMod val="9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altLang="zh-TW" sz="1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zh-TW" sz="1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kumimoji="0" lang="en-US" altLang="zh-TW" sz="1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1022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zh-TW" altLang="en-US" sz="1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solidFill>
                          <a:schemeClr val="bg2">
                            <a:lumMod val="9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altLang="zh-TW" sz="1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zh-TW" sz="1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kumimoji="0" lang="en-US" altLang="zh-TW" sz="1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1023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bg2">
                            <a:lumMod val="9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20394212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37" name="表格 36">
                <a:extLst>
                  <a:ext uri="{FF2B5EF4-FFF2-40B4-BE49-F238E27FC236}">
                    <a16:creationId xmlns:a16="http://schemas.microsoft.com/office/drawing/2014/main" id="{6C61ECF6-61F1-4626-9FA6-C19F3334157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38737388"/>
                  </p:ext>
                </p:extLst>
              </p:nvPr>
            </p:nvGraphicFramePr>
            <p:xfrm>
              <a:off x="3904622" y="3612885"/>
              <a:ext cx="1854000" cy="22250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595968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1207165868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57885828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983761487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359079321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7962908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4754" t="-101639" r="-406557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14754" t="-101639" r="-306557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bg2">
                            <a:lumMod val="9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314754" t="-101639" r="-106557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414754" t="-101639" r="-6557" b="-4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0989198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4754" t="-201639" r="-406557" b="-3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14754" t="-201639" r="-306557" b="-3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bg2">
                            <a:lumMod val="9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314754" t="-201639" r="-106557" b="-3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414754" t="-201639" r="-6557" b="-3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1041479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vert="eaVert" anchor="b">
                        <a:solidFill>
                          <a:schemeClr val="bg2">
                            <a:lumMod val="9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vert="eaVert" anchor="b">
                        <a:solidFill>
                          <a:schemeClr val="bg2">
                            <a:lumMod val="9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bg2">
                            <a:lumMod val="9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vert="eaVert" anchor="b">
                        <a:solidFill>
                          <a:schemeClr val="bg2">
                            <a:lumMod val="9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vert="eaVert" anchor="ctr">
                        <a:solidFill>
                          <a:schemeClr val="bg2">
                            <a:lumMod val="9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877053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4754" t="-401639" r="-406557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14754" t="-401639" r="-306557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bg2">
                            <a:lumMod val="9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314754" t="-401639" r="-106557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414754" t="-401639" r="-6557" b="-1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473751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4754" t="-501639" r="-406557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14754" t="-501639" r="-306557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bg2">
                            <a:lumMod val="9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314754" t="-501639" r="-106557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414754" t="-501639" r="-6557" b="-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2039421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38" name="表格 37">
                <a:extLst>
                  <a:ext uri="{FF2B5EF4-FFF2-40B4-BE49-F238E27FC236}">
                    <a16:creationId xmlns:a16="http://schemas.microsoft.com/office/drawing/2014/main" id="{04F54ECC-E9F5-4C54-A63F-1D3658BB98A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26953070"/>
                  </p:ext>
                </p:extLst>
              </p:nvPr>
            </p:nvGraphicFramePr>
            <p:xfrm>
              <a:off x="6603682" y="3612885"/>
              <a:ext cx="1854000" cy="22250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595968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1207165868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57885828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983761487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359079321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7962908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0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altLang="zh-TW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altLang="zh-TW" sz="1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zh-TW" sz="1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kumimoji="0" lang="en-US" altLang="zh-TW" sz="1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altLang="zh-TW" sz="1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zh-TW" sz="1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kumimoji="0" lang="en-US" altLang="zh-TW" sz="1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30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altLang="zh-TW" sz="1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zh-TW" sz="1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kumimoji="0" lang="en-US" altLang="zh-TW" sz="1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31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0989198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altLang="zh-TW" sz="1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zh-TW" sz="1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kumimoji="0" lang="en-US" altLang="zh-TW" sz="1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32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altLang="zh-TW" sz="1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zh-TW" sz="1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kumimoji="0" lang="en-US" altLang="zh-TW" sz="1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33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altLang="zh-TW" sz="1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zh-TW" sz="1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kumimoji="0" lang="en-US" altLang="zh-TW" sz="1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62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altLang="zh-TW" sz="1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zh-TW" sz="1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kumimoji="0" lang="en-US" altLang="zh-TW" sz="1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63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81041479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vert="eaVert" anchor="b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vert="eaVert" anchor="b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vert="eaVert" anchor="b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vert="eaVert" anchor="ctr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877053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altLang="zh-TW" sz="1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zh-TW" sz="1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kumimoji="0" lang="en-US" altLang="zh-TW" sz="1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960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altLang="zh-TW" sz="1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zh-TW" sz="1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kumimoji="0" lang="en-US" altLang="zh-TW" sz="1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961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altLang="zh-TW" sz="1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zh-TW" sz="1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kumimoji="0" lang="en-US" altLang="zh-TW" sz="1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990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altLang="zh-TW" sz="1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zh-TW" sz="1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kumimoji="0" lang="en-US" altLang="zh-TW" sz="1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991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473751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altLang="zh-TW" sz="1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zh-TW" sz="1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kumimoji="0" lang="en-US" altLang="zh-TW" sz="1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992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zh-TW" altLang="en-US" sz="1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altLang="zh-TW" sz="1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zh-TW" sz="1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kumimoji="0" lang="en-US" altLang="zh-TW" sz="1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993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altLang="zh-TW" sz="1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zh-TW" sz="1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kumimoji="0" lang="en-US" altLang="zh-TW" sz="1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1022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zh-TW" altLang="en-US" sz="1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altLang="zh-TW" sz="1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zh-TW" sz="1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kumimoji="0" lang="en-US" altLang="zh-TW" sz="1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1023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20394212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38" name="表格 37">
                <a:extLst>
                  <a:ext uri="{FF2B5EF4-FFF2-40B4-BE49-F238E27FC236}">
                    <a16:creationId xmlns:a16="http://schemas.microsoft.com/office/drawing/2014/main" id="{04F54ECC-E9F5-4C54-A63F-1D3658BB98A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26953070"/>
                  </p:ext>
                </p:extLst>
              </p:nvPr>
            </p:nvGraphicFramePr>
            <p:xfrm>
              <a:off x="6603682" y="3612885"/>
              <a:ext cx="1854000" cy="22250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595968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1207165868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57885828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983761487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359079321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7962908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14754" t="-101639" r="-406557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114754" t="-101639" r="-306557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314754" t="-101639" r="-106557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414754" t="-101639" r="-6557" b="-4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0989198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14754" t="-201639" r="-406557" b="-3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114754" t="-201639" r="-306557" b="-3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314754" t="-201639" r="-106557" b="-3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414754" t="-201639" r="-6557" b="-3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1041479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vert="eaVert" anchor="b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vert="eaVert" anchor="b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vert="eaVert" anchor="b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vert="eaVert" anchor="ctr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877053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14754" t="-401639" r="-406557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114754" t="-401639" r="-306557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314754" t="-401639" r="-106557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414754" t="-401639" r="-6557" b="-1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473751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14754" t="-501639" r="-406557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114754" t="-501639" r="-306557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314754" t="-501639" r="-106557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414754" t="-501639" r="-6557" b="-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2039421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9" name="矩形 38">
            <a:extLst>
              <a:ext uri="{FF2B5EF4-FFF2-40B4-BE49-F238E27FC236}">
                <a16:creationId xmlns:a16="http://schemas.microsoft.com/office/drawing/2014/main" id="{91EF3D07-A51F-49AF-AE22-C7BF752B1586}"/>
              </a:ext>
            </a:extLst>
          </p:cNvPr>
          <p:cNvSpPr/>
          <p:nvPr/>
        </p:nvSpPr>
        <p:spPr>
          <a:xfrm>
            <a:off x="3765232" y="4001934"/>
            <a:ext cx="2137410" cy="36576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92D5DFCA-855F-4BB4-B764-D418735DB5CA}"/>
              </a:ext>
            </a:extLst>
          </p:cNvPr>
          <p:cNvSpPr/>
          <p:nvPr/>
        </p:nvSpPr>
        <p:spPr>
          <a:xfrm>
            <a:off x="3765232" y="4365458"/>
            <a:ext cx="2137410" cy="36576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24CEDB88-E9D4-4240-ABC6-D665D7ECC480}"/>
              </a:ext>
            </a:extLst>
          </p:cNvPr>
          <p:cNvSpPr/>
          <p:nvPr/>
        </p:nvSpPr>
        <p:spPr>
          <a:xfrm>
            <a:off x="3765232" y="4731218"/>
            <a:ext cx="2137410" cy="36576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89C1FD1C-FDAC-4BD3-89EE-D7C4D314E515}"/>
              </a:ext>
            </a:extLst>
          </p:cNvPr>
          <p:cNvSpPr/>
          <p:nvPr/>
        </p:nvSpPr>
        <p:spPr>
          <a:xfrm>
            <a:off x="3765232" y="5094742"/>
            <a:ext cx="2137410" cy="36576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1DCD6328-FAD3-48F0-B0B8-11A1C6A7A313}"/>
              </a:ext>
            </a:extLst>
          </p:cNvPr>
          <p:cNvSpPr/>
          <p:nvPr/>
        </p:nvSpPr>
        <p:spPr>
          <a:xfrm>
            <a:off x="3765231" y="5460502"/>
            <a:ext cx="2137410" cy="36576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44" name="直線單箭頭接點 43">
            <a:extLst>
              <a:ext uri="{FF2B5EF4-FFF2-40B4-BE49-F238E27FC236}">
                <a16:creationId xmlns:a16="http://schemas.microsoft.com/office/drawing/2014/main" id="{BE3A752A-A159-44E4-9E62-09E21DD56048}"/>
              </a:ext>
            </a:extLst>
          </p:cNvPr>
          <p:cNvCxnSpPr>
            <a:stCxn id="39" idx="3"/>
          </p:cNvCxnSpPr>
          <p:nvPr/>
        </p:nvCxnSpPr>
        <p:spPr>
          <a:xfrm>
            <a:off x="5902642" y="4184814"/>
            <a:ext cx="7010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單箭頭接點 44">
            <a:extLst>
              <a:ext uri="{FF2B5EF4-FFF2-40B4-BE49-F238E27FC236}">
                <a16:creationId xmlns:a16="http://schemas.microsoft.com/office/drawing/2014/main" id="{D4B2FCBC-4374-4E23-AF50-DF6E62B72A5A}"/>
              </a:ext>
            </a:extLst>
          </p:cNvPr>
          <p:cNvCxnSpPr/>
          <p:nvPr/>
        </p:nvCxnSpPr>
        <p:spPr>
          <a:xfrm>
            <a:off x="5902642" y="4548338"/>
            <a:ext cx="7010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單箭頭接點 45">
            <a:extLst>
              <a:ext uri="{FF2B5EF4-FFF2-40B4-BE49-F238E27FC236}">
                <a16:creationId xmlns:a16="http://schemas.microsoft.com/office/drawing/2014/main" id="{94BB2D8C-CA77-4D4D-8729-F180487F0CCC}"/>
              </a:ext>
            </a:extLst>
          </p:cNvPr>
          <p:cNvCxnSpPr/>
          <p:nvPr/>
        </p:nvCxnSpPr>
        <p:spPr>
          <a:xfrm>
            <a:off x="5902642" y="4914098"/>
            <a:ext cx="7010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單箭頭接點 46">
            <a:extLst>
              <a:ext uri="{FF2B5EF4-FFF2-40B4-BE49-F238E27FC236}">
                <a16:creationId xmlns:a16="http://schemas.microsoft.com/office/drawing/2014/main" id="{83EAA928-9080-4394-B7C2-B94CA0B00650}"/>
              </a:ext>
            </a:extLst>
          </p:cNvPr>
          <p:cNvCxnSpPr/>
          <p:nvPr/>
        </p:nvCxnSpPr>
        <p:spPr>
          <a:xfrm>
            <a:off x="5902642" y="5277622"/>
            <a:ext cx="7010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單箭頭接點 47">
            <a:extLst>
              <a:ext uri="{FF2B5EF4-FFF2-40B4-BE49-F238E27FC236}">
                <a16:creationId xmlns:a16="http://schemas.microsoft.com/office/drawing/2014/main" id="{E6578DB7-C89A-4C2D-B8D9-06D4A59F9607}"/>
              </a:ext>
            </a:extLst>
          </p:cNvPr>
          <p:cNvCxnSpPr/>
          <p:nvPr/>
        </p:nvCxnSpPr>
        <p:spPr>
          <a:xfrm>
            <a:off x="5906452" y="5651664"/>
            <a:ext cx="6972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矩形 48">
            <a:extLst>
              <a:ext uri="{FF2B5EF4-FFF2-40B4-BE49-F238E27FC236}">
                <a16:creationId xmlns:a16="http://schemas.microsoft.com/office/drawing/2014/main" id="{C6DA15EE-0DB8-46A2-9800-21953FE7631F}"/>
              </a:ext>
            </a:extLst>
          </p:cNvPr>
          <p:cNvSpPr/>
          <p:nvPr/>
        </p:nvSpPr>
        <p:spPr>
          <a:xfrm>
            <a:off x="3519487" y="3612885"/>
            <a:ext cx="5153025" cy="25436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0" name="標題 1">
                <a:extLst>
                  <a:ext uri="{FF2B5EF4-FFF2-40B4-BE49-F238E27FC236}">
                    <a16:creationId xmlns:a16="http://schemas.microsoft.com/office/drawing/2014/main" id="{099A4CDF-D939-4383-ACC8-D3BDB07F107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62440" y="3675193"/>
                <a:ext cx="2073613" cy="364484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1600" i="0" smtClean="0">
                          <a:latin typeface="+mn-lt"/>
                        </a:rPr>
                        <m:t>f</m:t>
                      </m:r>
                      <m:r>
                        <m:rPr>
                          <m:sty m:val="p"/>
                        </m:rPr>
                        <a:rPr lang="en-US" altLang="zh-TW" sz="1600" b="0" i="0" smtClean="0">
                          <a:latin typeface="+mn-lt"/>
                        </a:rPr>
                        <m:t>irst</m:t>
                      </m:r>
                      <m:r>
                        <a:rPr lang="en-US" altLang="zh-TW" sz="1600" b="0" i="0" smtClean="0">
                          <a:latin typeface="+mn-lt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zh-TW" sz="1600" b="0" i="0" smtClean="0">
                          <a:latin typeface="+mn-lt"/>
                        </a:rPr>
                        <m:t>FFT</m:t>
                      </m:r>
                    </m:oMath>
                  </m:oMathPara>
                </a14:m>
                <a:endParaRPr lang="zh-TW" altLang="en-US" sz="1600" dirty="0">
                  <a:latin typeface="+mn-lt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50" name="標題 1">
                <a:extLst>
                  <a:ext uri="{FF2B5EF4-FFF2-40B4-BE49-F238E27FC236}">
                    <a16:creationId xmlns:a16="http://schemas.microsoft.com/office/drawing/2014/main" id="{099A4CDF-D939-4383-ACC8-D3BDB07F10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2440" y="3675193"/>
                <a:ext cx="2073613" cy="36448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矩形 51">
            <a:extLst>
              <a:ext uri="{FF2B5EF4-FFF2-40B4-BE49-F238E27FC236}">
                <a16:creationId xmlns:a16="http://schemas.microsoft.com/office/drawing/2014/main" id="{9C92944B-F386-46EC-AA36-07F0E3D2078D}"/>
              </a:ext>
            </a:extLst>
          </p:cNvPr>
          <p:cNvSpPr/>
          <p:nvPr/>
        </p:nvSpPr>
        <p:spPr>
          <a:xfrm rot="5400000">
            <a:off x="7245574" y="4735784"/>
            <a:ext cx="2011368" cy="36576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703F24EA-3F1A-4890-A342-97CA1164B5DD}"/>
              </a:ext>
            </a:extLst>
          </p:cNvPr>
          <p:cNvSpPr/>
          <p:nvPr/>
        </p:nvSpPr>
        <p:spPr>
          <a:xfrm rot="5400000">
            <a:off x="6882050" y="4735784"/>
            <a:ext cx="2011368" cy="36576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236F8E97-5BD1-4814-989E-5E0D8914C36A}"/>
              </a:ext>
            </a:extLst>
          </p:cNvPr>
          <p:cNvSpPr/>
          <p:nvPr/>
        </p:nvSpPr>
        <p:spPr>
          <a:xfrm rot="5400000">
            <a:off x="6516290" y="4735784"/>
            <a:ext cx="2011368" cy="36576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F96270A8-4812-44D8-B072-4DFA82BE051E}"/>
              </a:ext>
            </a:extLst>
          </p:cNvPr>
          <p:cNvSpPr/>
          <p:nvPr/>
        </p:nvSpPr>
        <p:spPr>
          <a:xfrm rot="5400000">
            <a:off x="6152766" y="4735784"/>
            <a:ext cx="2011368" cy="36576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4537288F-5FCF-4C1E-9491-D17B2A1A9CAB}"/>
              </a:ext>
            </a:extLst>
          </p:cNvPr>
          <p:cNvSpPr/>
          <p:nvPr/>
        </p:nvSpPr>
        <p:spPr>
          <a:xfrm rot="5400000">
            <a:off x="5787009" y="4735786"/>
            <a:ext cx="2011363" cy="36576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2" name="標題 1">
                <a:extLst>
                  <a:ext uri="{FF2B5EF4-FFF2-40B4-BE49-F238E27FC236}">
                    <a16:creationId xmlns:a16="http://schemas.microsoft.com/office/drawing/2014/main" id="{426F3016-6859-4933-8A94-F56FD86C7E8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485167" y="3612885"/>
                <a:ext cx="2073613" cy="364484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1600" i="0" smtClean="0">
                          <a:latin typeface="+mn-lt"/>
                        </a:rPr>
                        <m:t>s</m:t>
                      </m:r>
                      <m:r>
                        <m:rPr>
                          <m:sty m:val="p"/>
                        </m:rPr>
                        <a:rPr lang="en-US" altLang="zh-TW" sz="1600" b="0" i="0" smtClean="0">
                          <a:latin typeface="+mn-lt"/>
                        </a:rPr>
                        <m:t>econd</m:t>
                      </m:r>
                      <m:r>
                        <a:rPr lang="en-US" altLang="zh-TW" sz="1600" b="0" i="0" smtClean="0">
                          <a:latin typeface="+mn-lt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zh-TW" sz="1600" b="0" i="0" smtClean="0">
                          <a:latin typeface="+mn-lt"/>
                        </a:rPr>
                        <m:t>FFT</m:t>
                      </m:r>
                    </m:oMath>
                  </m:oMathPara>
                </a14:m>
                <a:endParaRPr lang="zh-TW" altLang="en-US" sz="1600" dirty="0">
                  <a:latin typeface="+mn-lt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62" name="標題 1">
                <a:extLst>
                  <a:ext uri="{FF2B5EF4-FFF2-40B4-BE49-F238E27FC236}">
                    <a16:creationId xmlns:a16="http://schemas.microsoft.com/office/drawing/2014/main" id="{426F3016-6859-4933-8A94-F56FD86C7E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5167" y="3612885"/>
                <a:ext cx="2073613" cy="36448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向右箭號 39">
            <a:extLst>
              <a:ext uri="{FF2B5EF4-FFF2-40B4-BE49-F238E27FC236}">
                <a16:creationId xmlns:a16="http://schemas.microsoft.com/office/drawing/2014/main" id="{B6DF1881-89F0-40C7-B99E-009C1B6B6E7F}"/>
              </a:ext>
            </a:extLst>
          </p:cNvPr>
          <p:cNvSpPr/>
          <p:nvPr/>
        </p:nvSpPr>
        <p:spPr>
          <a:xfrm>
            <a:off x="2602138" y="4725405"/>
            <a:ext cx="734347" cy="369337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4" name="標題 1">
                <a:extLst>
                  <a:ext uri="{FF2B5EF4-FFF2-40B4-BE49-F238E27FC236}">
                    <a16:creationId xmlns:a16="http://schemas.microsoft.com/office/drawing/2014/main" id="{904B7FF0-6666-42BE-8F07-751EDEEC9E6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27794" y="4360921"/>
                <a:ext cx="2073613" cy="364484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1600" i="0" smtClean="0">
                          <a:latin typeface="+mn-lt"/>
                        </a:rPr>
                        <m:t>I</m:t>
                      </m:r>
                      <m:r>
                        <m:rPr>
                          <m:sty m:val="p"/>
                        </m:rPr>
                        <a:rPr lang="en-US" altLang="zh-TW" sz="1600" b="0" i="0" smtClean="0">
                          <a:latin typeface="+mn-lt"/>
                        </a:rPr>
                        <m:t>nput</m:t>
                      </m:r>
                      <m:r>
                        <a:rPr lang="en-US" altLang="zh-TW" sz="1600" b="0" i="0" smtClean="0">
                          <a:latin typeface="+mn-lt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zh-TW" sz="1600" b="0" i="0" smtClean="0">
                          <a:latin typeface="+mn-lt"/>
                        </a:rPr>
                        <m:t>Data</m:t>
                      </m:r>
                    </m:oMath>
                  </m:oMathPara>
                </a14:m>
                <a:endParaRPr lang="zh-TW" altLang="en-US" sz="1600" dirty="0">
                  <a:latin typeface="+mn-lt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64" name="標題 1">
                <a:extLst>
                  <a:ext uri="{FF2B5EF4-FFF2-40B4-BE49-F238E27FC236}">
                    <a16:creationId xmlns:a16="http://schemas.microsoft.com/office/drawing/2014/main" id="{904B7FF0-6666-42BE-8F07-751EDEEC9E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7794" y="4360921"/>
                <a:ext cx="2073613" cy="36448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向右箭號 39">
            <a:extLst>
              <a:ext uri="{FF2B5EF4-FFF2-40B4-BE49-F238E27FC236}">
                <a16:creationId xmlns:a16="http://schemas.microsoft.com/office/drawing/2014/main" id="{123041A1-1794-434B-9D27-FD38A1EBF7CF}"/>
              </a:ext>
            </a:extLst>
          </p:cNvPr>
          <p:cNvSpPr/>
          <p:nvPr/>
        </p:nvSpPr>
        <p:spPr>
          <a:xfrm>
            <a:off x="8858137" y="4725404"/>
            <a:ext cx="734347" cy="369337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6" name="標題 1">
                <a:extLst>
                  <a:ext uri="{FF2B5EF4-FFF2-40B4-BE49-F238E27FC236}">
                    <a16:creationId xmlns:a16="http://schemas.microsoft.com/office/drawing/2014/main" id="{6A1B00BA-FA4A-44A3-9FDA-27997F9DCD2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187542" y="4360920"/>
                <a:ext cx="2073613" cy="364484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1600" smtClean="0">
                          <a:latin typeface="+mn-lt"/>
                        </a:rPr>
                        <m:t>O</m:t>
                      </m:r>
                      <m:r>
                        <m:rPr>
                          <m:sty m:val="p"/>
                        </m:rPr>
                        <a:rPr lang="en-US" altLang="zh-TW" sz="1600" b="0" i="0" smtClean="0">
                          <a:latin typeface="+mn-lt"/>
                        </a:rPr>
                        <m:t>ut</m:t>
                      </m:r>
                      <m:r>
                        <m:rPr>
                          <m:sty m:val="p"/>
                        </m:rPr>
                        <a:rPr lang="en-US" altLang="zh-TW" sz="1600" b="0" i="0" smtClean="0">
                          <a:latin typeface="+mn-lt"/>
                        </a:rPr>
                        <m:t>put</m:t>
                      </m:r>
                      <m:r>
                        <a:rPr lang="en-US" altLang="zh-TW" sz="1600" b="0" i="0" smtClean="0">
                          <a:latin typeface="+mn-lt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zh-TW" sz="1600" b="0" i="0" smtClean="0">
                          <a:latin typeface="+mn-lt"/>
                        </a:rPr>
                        <m:t>Data</m:t>
                      </m:r>
                    </m:oMath>
                  </m:oMathPara>
                </a14:m>
                <a:endParaRPr lang="zh-TW" altLang="en-US" sz="1600" dirty="0">
                  <a:latin typeface="+mn-lt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66" name="標題 1">
                <a:extLst>
                  <a:ext uri="{FF2B5EF4-FFF2-40B4-BE49-F238E27FC236}">
                    <a16:creationId xmlns:a16="http://schemas.microsoft.com/office/drawing/2014/main" id="{6A1B00BA-FA4A-44A3-9FDA-27997F9DCD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7542" y="4360920"/>
                <a:ext cx="2073613" cy="36448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74200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0" grpId="0" animBg="1"/>
      <p:bldP spid="41" grpId="0" animBg="1"/>
      <p:bldP spid="42" grpId="0" animBg="1"/>
      <p:bldP spid="43" grpId="0" animBg="1"/>
      <p:bldP spid="50" grpId="0"/>
      <p:bldP spid="52" grpId="0" animBg="1"/>
      <p:bldP spid="53" grpId="0" animBg="1"/>
      <p:bldP spid="54" grpId="0" animBg="1"/>
      <p:bldP spid="55" grpId="0" animBg="1"/>
      <p:bldP spid="56" grpId="0" animBg="1"/>
      <p:bldP spid="62" grpId="0"/>
      <p:bldP spid="65" grpId="0" animBg="1"/>
      <p:bldP spid="6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33DA588-63B2-4F31-90EF-E9F0D370E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1024-Point 2D FFT/IFFT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47CE210-2D9C-40FE-84B8-418F94149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D4A581-9560-46CB-90D9-04E1D61B1567}" type="slidenum">
              <a:rPr lang="zh-TW" altLang="en-US" smtClean="0"/>
              <a:t>19</a:t>
            </a:fld>
            <a:endParaRPr lang="zh-TW" altLang="en-US"/>
          </a:p>
        </p:txBody>
      </p:sp>
      <p:grpSp>
        <p:nvGrpSpPr>
          <p:cNvPr id="42" name="群組 41">
            <a:extLst>
              <a:ext uri="{FF2B5EF4-FFF2-40B4-BE49-F238E27FC236}">
                <a16:creationId xmlns:a16="http://schemas.microsoft.com/office/drawing/2014/main" id="{1054717B-87D8-4BF8-AC5E-27134354323D}"/>
              </a:ext>
            </a:extLst>
          </p:cNvPr>
          <p:cNvGrpSpPr/>
          <p:nvPr/>
        </p:nvGrpSpPr>
        <p:grpSpPr>
          <a:xfrm>
            <a:off x="1987440" y="2452599"/>
            <a:ext cx="8217120" cy="3707570"/>
            <a:chOff x="1830100" y="2048338"/>
            <a:chExt cx="8217120" cy="3707570"/>
          </a:xfrm>
        </p:grpSpPr>
        <p:sp>
          <p:nvSpPr>
            <p:cNvPr id="35" name="文字方塊 34">
              <a:extLst>
                <a:ext uri="{FF2B5EF4-FFF2-40B4-BE49-F238E27FC236}">
                  <a16:creationId xmlns:a16="http://schemas.microsoft.com/office/drawing/2014/main" id="{713A0059-45B2-4965-81B8-E1C5337D48E8}"/>
                </a:ext>
              </a:extLst>
            </p:cNvPr>
            <p:cNvSpPr txBox="1"/>
            <p:nvPr/>
          </p:nvSpPr>
          <p:spPr>
            <a:xfrm>
              <a:off x="8878942" y="4969739"/>
              <a:ext cx="1021516" cy="3693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 err="1"/>
                <a:t>Real_out</a:t>
              </a:r>
              <a:endParaRPr lang="zh-TW" altLang="en-US" dirty="0"/>
            </a:p>
          </p:txBody>
        </p:sp>
        <p:sp>
          <p:nvSpPr>
            <p:cNvPr id="36" name="文字方塊 35">
              <a:extLst>
                <a:ext uri="{FF2B5EF4-FFF2-40B4-BE49-F238E27FC236}">
                  <a16:creationId xmlns:a16="http://schemas.microsoft.com/office/drawing/2014/main" id="{B4508022-FEF1-4283-AF2B-364861246B9C}"/>
                </a:ext>
              </a:extLst>
            </p:cNvPr>
            <p:cNvSpPr txBox="1"/>
            <p:nvPr/>
          </p:nvSpPr>
          <p:spPr>
            <a:xfrm>
              <a:off x="8859068" y="5256000"/>
              <a:ext cx="1188152" cy="3693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 err="1"/>
                <a:t>Imag_out</a:t>
              </a:r>
              <a:endParaRPr lang="zh-TW" altLang="en-US" dirty="0"/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E93CE1AB-3860-4812-8095-17FE8820766E}"/>
                </a:ext>
              </a:extLst>
            </p:cNvPr>
            <p:cNvSpPr/>
            <p:nvPr/>
          </p:nvSpPr>
          <p:spPr>
            <a:xfrm>
              <a:off x="4102202" y="2978904"/>
              <a:ext cx="1392461" cy="1275169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1"/>
                  </a:solidFill>
                </a:rPr>
                <a:t>32-point</a:t>
              </a:r>
            </a:p>
            <a:p>
              <a:pPr algn="ctr"/>
              <a:r>
                <a:rPr lang="en-US" altLang="zh-TW" dirty="0">
                  <a:solidFill>
                    <a:schemeClr val="bg1"/>
                  </a:solidFill>
                </a:rPr>
                <a:t>FFT/IFFT</a:t>
              </a:r>
              <a:endParaRPr lang="zh-TW" alt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6" name="直線單箭頭接點 5">
              <a:extLst>
                <a:ext uri="{FF2B5EF4-FFF2-40B4-BE49-F238E27FC236}">
                  <a16:creationId xmlns:a16="http://schemas.microsoft.com/office/drawing/2014/main" id="{470AE705-7CAF-4CE3-863B-1F53F905233A}"/>
                </a:ext>
              </a:extLst>
            </p:cNvPr>
            <p:cNvCxnSpPr/>
            <p:nvPr/>
          </p:nvCxnSpPr>
          <p:spPr>
            <a:xfrm>
              <a:off x="3693305" y="3317214"/>
              <a:ext cx="40889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線單箭頭接點 6">
              <a:extLst>
                <a:ext uri="{FF2B5EF4-FFF2-40B4-BE49-F238E27FC236}">
                  <a16:creationId xmlns:a16="http://schemas.microsoft.com/office/drawing/2014/main" id="{B064A45F-BAB7-49D5-B739-4F1A6D3474CD}"/>
                </a:ext>
              </a:extLst>
            </p:cNvPr>
            <p:cNvCxnSpPr/>
            <p:nvPr/>
          </p:nvCxnSpPr>
          <p:spPr>
            <a:xfrm>
              <a:off x="3651857" y="4084918"/>
              <a:ext cx="45034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FF8E064D-A872-48D0-AC79-0E28205D194D}"/>
                </a:ext>
              </a:extLst>
            </p:cNvPr>
            <p:cNvSpPr/>
            <p:nvPr/>
          </p:nvSpPr>
          <p:spPr>
            <a:xfrm>
              <a:off x="6456124" y="3008180"/>
              <a:ext cx="1591385" cy="55300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1"/>
                  </a:solidFill>
                </a:rPr>
                <a:t>Local MEM</a:t>
              </a:r>
              <a:endParaRPr lang="zh-TW" alt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9" name="直線單箭頭接點 8">
              <a:extLst>
                <a:ext uri="{FF2B5EF4-FFF2-40B4-BE49-F238E27FC236}">
                  <a16:creationId xmlns:a16="http://schemas.microsoft.com/office/drawing/2014/main" id="{03C4DDAF-5705-4C0C-86AB-E90F421A1FA2}"/>
                </a:ext>
              </a:extLst>
            </p:cNvPr>
            <p:cNvCxnSpPr/>
            <p:nvPr/>
          </p:nvCxnSpPr>
          <p:spPr>
            <a:xfrm>
              <a:off x="5494663" y="3291190"/>
              <a:ext cx="45554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001CD27F-7180-4AF6-BA9D-7D9416968A2D}"/>
                </a:ext>
              </a:extLst>
            </p:cNvPr>
            <p:cNvSpPr/>
            <p:nvPr/>
          </p:nvSpPr>
          <p:spPr>
            <a:xfrm>
              <a:off x="6456125" y="3769377"/>
              <a:ext cx="1591384" cy="53999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1"/>
                  </a:solidFill>
                </a:rPr>
                <a:t>Local MEM</a:t>
              </a:r>
              <a:endParaRPr lang="zh-TW" alt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11" name="直線單箭頭接點 10">
              <a:extLst>
                <a:ext uri="{FF2B5EF4-FFF2-40B4-BE49-F238E27FC236}">
                  <a16:creationId xmlns:a16="http://schemas.microsoft.com/office/drawing/2014/main" id="{F0354A28-F837-4621-B4FD-E436E4870A3B}"/>
                </a:ext>
              </a:extLst>
            </p:cNvPr>
            <p:cNvCxnSpPr/>
            <p:nvPr/>
          </p:nvCxnSpPr>
          <p:spPr>
            <a:xfrm>
              <a:off x="5494663" y="4039375"/>
              <a:ext cx="45554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梯形 11">
              <a:extLst>
                <a:ext uri="{FF2B5EF4-FFF2-40B4-BE49-F238E27FC236}">
                  <a16:creationId xmlns:a16="http://schemas.microsoft.com/office/drawing/2014/main" id="{39B16EB9-C8A6-402A-9A48-111F69CA92C9}"/>
                </a:ext>
              </a:extLst>
            </p:cNvPr>
            <p:cNvSpPr/>
            <p:nvPr/>
          </p:nvSpPr>
          <p:spPr>
            <a:xfrm rot="5400000">
              <a:off x="3274870" y="3204563"/>
              <a:ext cx="676620" cy="160244"/>
            </a:xfrm>
            <a:prstGeom prst="trapezoid">
              <a:avLst>
                <a:gd name="adj" fmla="val 100000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zh-TW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13" name="梯形 12">
              <a:extLst>
                <a:ext uri="{FF2B5EF4-FFF2-40B4-BE49-F238E27FC236}">
                  <a16:creationId xmlns:a16="http://schemas.microsoft.com/office/drawing/2014/main" id="{9CBA20B4-C08D-4885-8CFA-241E653BC3C8}"/>
                </a:ext>
              </a:extLst>
            </p:cNvPr>
            <p:cNvSpPr/>
            <p:nvPr/>
          </p:nvSpPr>
          <p:spPr>
            <a:xfrm rot="5400000">
              <a:off x="3269341" y="3991784"/>
              <a:ext cx="676620" cy="160244"/>
            </a:xfrm>
            <a:prstGeom prst="trapezoid">
              <a:avLst>
                <a:gd name="adj" fmla="val 100000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zh-TW" altLang="en-US" sz="1100" dirty="0">
                <a:solidFill>
                  <a:schemeClr val="tx1"/>
                </a:solidFill>
              </a:endParaRPr>
            </a:p>
          </p:txBody>
        </p:sp>
        <p:cxnSp>
          <p:nvCxnSpPr>
            <p:cNvPr id="14" name="直線接點 13">
              <a:extLst>
                <a:ext uri="{FF2B5EF4-FFF2-40B4-BE49-F238E27FC236}">
                  <a16:creationId xmlns:a16="http://schemas.microsoft.com/office/drawing/2014/main" id="{A716BFD8-154F-4D07-A8CE-6975B5D3713A}"/>
                </a:ext>
              </a:extLst>
            </p:cNvPr>
            <p:cNvCxnSpPr>
              <a:stCxn id="8" idx="3"/>
            </p:cNvCxnSpPr>
            <p:nvPr/>
          </p:nvCxnSpPr>
          <p:spPr>
            <a:xfrm flipV="1">
              <a:off x="8047510" y="3284683"/>
              <a:ext cx="331537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接點 14">
              <a:extLst>
                <a:ext uri="{FF2B5EF4-FFF2-40B4-BE49-F238E27FC236}">
                  <a16:creationId xmlns:a16="http://schemas.microsoft.com/office/drawing/2014/main" id="{05FF2B8D-9FAF-45B0-97CF-C9A543BDEFD1}"/>
                </a:ext>
              </a:extLst>
            </p:cNvPr>
            <p:cNvCxnSpPr/>
            <p:nvPr/>
          </p:nvCxnSpPr>
          <p:spPr>
            <a:xfrm flipV="1">
              <a:off x="8379047" y="2666617"/>
              <a:ext cx="0" cy="6180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接點 15">
              <a:extLst>
                <a:ext uri="{FF2B5EF4-FFF2-40B4-BE49-F238E27FC236}">
                  <a16:creationId xmlns:a16="http://schemas.microsoft.com/office/drawing/2014/main" id="{CFEC9B65-D401-42CE-B6C5-B24A4CC3588B}"/>
                </a:ext>
              </a:extLst>
            </p:cNvPr>
            <p:cNvCxnSpPr/>
            <p:nvPr/>
          </p:nvCxnSpPr>
          <p:spPr>
            <a:xfrm flipH="1">
              <a:off x="3284407" y="2666617"/>
              <a:ext cx="509464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肘形接點 41">
              <a:extLst>
                <a:ext uri="{FF2B5EF4-FFF2-40B4-BE49-F238E27FC236}">
                  <a16:creationId xmlns:a16="http://schemas.microsoft.com/office/drawing/2014/main" id="{F2AC9D10-11A5-4127-9A69-81D06F908BE4}"/>
                </a:ext>
              </a:extLst>
            </p:cNvPr>
            <p:cNvCxnSpPr/>
            <p:nvPr/>
          </p:nvCxnSpPr>
          <p:spPr>
            <a:xfrm rot="16200000" flipH="1">
              <a:off x="3167379" y="2787206"/>
              <a:ext cx="491790" cy="250612"/>
            </a:xfrm>
            <a:prstGeom prst="bentConnector2">
              <a:avLst/>
            </a:prstGeom>
            <a:ln w="63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單箭頭接點 17">
              <a:extLst>
                <a:ext uri="{FF2B5EF4-FFF2-40B4-BE49-F238E27FC236}">
                  <a16:creationId xmlns:a16="http://schemas.microsoft.com/office/drawing/2014/main" id="{E906EC87-B70F-4902-9D7A-30A6353FACA6}"/>
                </a:ext>
              </a:extLst>
            </p:cNvPr>
            <p:cNvCxnSpPr/>
            <p:nvPr/>
          </p:nvCxnSpPr>
          <p:spPr>
            <a:xfrm>
              <a:off x="2676587" y="3431069"/>
              <a:ext cx="86199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單箭頭接點 18">
              <a:extLst>
                <a:ext uri="{FF2B5EF4-FFF2-40B4-BE49-F238E27FC236}">
                  <a16:creationId xmlns:a16="http://schemas.microsoft.com/office/drawing/2014/main" id="{209E42E5-BBDE-4879-A032-BD2FBCF93619}"/>
                </a:ext>
              </a:extLst>
            </p:cNvPr>
            <p:cNvCxnSpPr/>
            <p:nvPr/>
          </p:nvCxnSpPr>
          <p:spPr>
            <a:xfrm>
              <a:off x="2665536" y="4237808"/>
              <a:ext cx="86199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接點 19">
              <a:extLst>
                <a:ext uri="{FF2B5EF4-FFF2-40B4-BE49-F238E27FC236}">
                  <a16:creationId xmlns:a16="http://schemas.microsoft.com/office/drawing/2014/main" id="{BB50BD6A-244F-4592-81F6-63871572E03E}"/>
                </a:ext>
              </a:extLst>
            </p:cNvPr>
            <p:cNvCxnSpPr>
              <a:stCxn id="10" idx="3"/>
            </p:cNvCxnSpPr>
            <p:nvPr/>
          </p:nvCxnSpPr>
          <p:spPr>
            <a:xfrm flipV="1">
              <a:off x="8047510" y="4039374"/>
              <a:ext cx="331537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接點 20">
              <a:extLst>
                <a:ext uri="{FF2B5EF4-FFF2-40B4-BE49-F238E27FC236}">
                  <a16:creationId xmlns:a16="http://schemas.microsoft.com/office/drawing/2014/main" id="{76BAE179-836F-4A9C-AB3C-B0934868C561}"/>
                </a:ext>
              </a:extLst>
            </p:cNvPr>
            <p:cNvCxnSpPr/>
            <p:nvPr/>
          </p:nvCxnSpPr>
          <p:spPr>
            <a:xfrm>
              <a:off x="8379047" y="4039374"/>
              <a:ext cx="0" cy="6050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接點 21">
              <a:extLst>
                <a:ext uri="{FF2B5EF4-FFF2-40B4-BE49-F238E27FC236}">
                  <a16:creationId xmlns:a16="http://schemas.microsoft.com/office/drawing/2014/main" id="{6F5FFBF5-616A-4449-81B5-CF0BE3007192}"/>
                </a:ext>
              </a:extLst>
            </p:cNvPr>
            <p:cNvCxnSpPr/>
            <p:nvPr/>
          </p:nvCxnSpPr>
          <p:spPr>
            <a:xfrm flipH="1">
              <a:off x="3284407" y="4644431"/>
              <a:ext cx="509464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肘形接點 61">
              <a:extLst>
                <a:ext uri="{FF2B5EF4-FFF2-40B4-BE49-F238E27FC236}">
                  <a16:creationId xmlns:a16="http://schemas.microsoft.com/office/drawing/2014/main" id="{3326A526-4002-4C4D-BE09-01D37CF66C6A}"/>
                </a:ext>
              </a:extLst>
            </p:cNvPr>
            <p:cNvCxnSpPr/>
            <p:nvPr/>
          </p:nvCxnSpPr>
          <p:spPr>
            <a:xfrm rot="5400000" flipH="1" flipV="1">
              <a:off x="3063382" y="4174872"/>
              <a:ext cx="688505" cy="250612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線單箭頭接點 23">
              <a:extLst>
                <a:ext uri="{FF2B5EF4-FFF2-40B4-BE49-F238E27FC236}">
                  <a16:creationId xmlns:a16="http://schemas.microsoft.com/office/drawing/2014/main" id="{F8D809C9-9B07-4EDD-BFFF-334E0963B6FD}"/>
                </a:ext>
              </a:extLst>
            </p:cNvPr>
            <p:cNvCxnSpPr/>
            <p:nvPr/>
          </p:nvCxnSpPr>
          <p:spPr>
            <a:xfrm>
              <a:off x="6110452" y="3234861"/>
              <a:ext cx="34567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梯形 24">
              <a:extLst>
                <a:ext uri="{FF2B5EF4-FFF2-40B4-BE49-F238E27FC236}">
                  <a16:creationId xmlns:a16="http://schemas.microsoft.com/office/drawing/2014/main" id="{4367DF85-52BF-429E-8DBE-12676AD788A5}"/>
                </a:ext>
              </a:extLst>
            </p:cNvPr>
            <p:cNvSpPr/>
            <p:nvPr/>
          </p:nvSpPr>
          <p:spPr>
            <a:xfrm rot="5400000">
              <a:off x="5692019" y="3237404"/>
              <a:ext cx="676620" cy="160244"/>
            </a:xfrm>
            <a:prstGeom prst="trapezoid">
              <a:avLst>
                <a:gd name="adj" fmla="val 100000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zh-TW" altLang="en-US" sz="1100" dirty="0">
                <a:solidFill>
                  <a:schemeClr val="tx1"/>
                </a:solidFill>
              </a:endParaRPr>
            </a:p>
          </p:txBody>
        </p:sp>
        <p:cxnSp>
          <p:nvCxnSpPr>
            <p:cNvPr id="26" name="直線單箭頭接點 25">
              <a:extLst>
                <a:ext uri="{FF2B5EF4-FFF2-40B4-BE49-F238E27FC236}">
                  <a16:creationId xmlns:a16="http://schemas.microsoft.com/office/drawing/2014/main" id="{A3898A59-EF6B-4A1B-887A-D02442EFEACB}"/>
                </a:ext>
              </a:extLst>
            </p:cNvPr>
            <p:cNvCxnSpPr/>
            <p:nvPr/>
          </p:nvCxnSpPr>
          <p:spPr>
            <a:xfrm>
              <a:off x="6110452" y="3992804"/>
              <a:ext cx="34567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梯形 26">
              <a:extLst>
                <a:ext uri="{FF2B5EF4-FFF2-40B4-BE49-F238E27FC236}">
                  <a16:creationId xmlns:a16="http://schemas.microsoft.com/office/drawing/2014/main" id="{B3A67781-407C-456A-914C-6FB6D563A7A4}"/>
                </a:ext>
              </a:extLst>
            </p:cNvPr>
            <p:cNvSpPr/>
            <p:nvPr/>
          </p:nvSpPr>
          <p:spPr>
            <a:xfrm rot="5400000">
              <a:off x="5692019" y="3982337"/>
              <a:ext cx="676620" cy="160244"/>
            </a:xfrm>
            <a:prstGeom prst="trapezoid">
              <a:avLst>
                <a:gd name="adj" fmla="val 100000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zh-TW" altLang="en-US" sz="110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直線接點 27">
              <a:extLst>
                <a:ext uri="{FF2B5EF4-FFF2-40B4-BE49-F238E27FC236}">
                  <a16:creationId xmlns:a16="http://schemas.microsoft.com/office/drawing/2014/main" id="{01D766F9-09FF-4F17-9E05-3609F0B90C24}"/>
                </a:ext>
              </a:extLst>
            </p:cNvPr>
            <p:cNvCxnSpPr/>
            <p:nvPr/>
          </p:nvCxnSpPr>
          <p:spPr>
            <a:xfrm flipH="1">
              <a:off x="6110454" y="3405045"/>
              <a:ext cx="17283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線接點 28">
              <a:extLst>
                <a:ext uri="{FF2B5EF4-FFF2-40B4-BE49-F238E27FC236}">
                  <a16:creationId xmlns:a16="http://schemas.microsoft.com/office/drawing/2014/main" id="{0D497995-BBD1-42F8-80FE-04D9EEE97A4E}"/>
                </a:ext>
              </a:extLst>
            </p:cNvPr>
            <p:cNvCxnSpPr/>
            <p:nvPr/>
          </p:nvCxnSpPr>
          <p:spPr>
            <a:xfrm flipH="1">
              <a:off x="6110453" y="4139877"/>
              <a:ext cx="6814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肘形接點 87">
              <a:extLst>
                <a:ext uri="{FF2B5EF4-FFF2-40B4-BE49-F238E27FC236}">
                  <a16:creationId xmlns:a16="http://schemas.microsoft.com/office/drawing/2014/main" id="{E1F04789-88C7-4A48-A7B2-E1AB37A9EA79}"/>
                </a:ext>
              </a:extLst>
            </p:cNvPr>
            <p:cNvCxnSpPr/>
            <p:nvPr/>
          </p:nvCxnSpPr>
          <p:spPr>
            <a:xfrm rot="16200000" flipH="1">
              <a:off x="5619783" y="4064244"/>
              <a:ext cx="1819621" cy="501223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肘形接點 93">
              <a:extLst>
                <a:ext uri="{FF2B5EF4-FFF2-40B4-BE49-F238E27FC236}">
                  <a16:creationId xmlns:a16="http://schemas.microsoft.com/office/drawing/2014/main" id="{6542F7E1-29F7-4B0D-8847-DE6A409B8357}"/>
                </a:ext>
              </a:extLst>
            </p:cNvPr>
            <p:cNvCxnSpPr/>
            <p:nvPr/>
          </p:nvCxnSpPr>
          <p:spPr>
            <a:xfrm rot="16200000" flipH="1">
              <a:off x="5825730" y="4487864"/>
              <a:ext cx="1327832" cy="626529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文字方塊 31">
              <a:extLst>
                <a:ext uri="{FF2B5EF4-FFF2-40B4-BE49-F238E27FC236}">
                  <a16:creationId xmlns:a16="http://schemas.microsoft.com/office/drawing/2014/main" id="{17B2380A-6149-473C-B7A3-4C5151C41FBC}"/>
                </a:ext>
              </a:extLst>
            </p:cNvPr>
            <p:cNvSpPr txBox="1"/>
            <p:nvPr/>
          </p:nvSpPr>
          <p:spPr>
            <a:xfrm>
              <a:off x="1843917" y="3199752"/>
              <a:ext cx="930028" cy="3693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 err="1"/>
                <a:t>Real_in</a:t>
              </a:r>
              <a:endParaRPr lang="zh-TW" altLang="en-US" dirty="0"/>
            </a:p>
          </p:txBody>
        </p:sp>
        <p:sp>
          <p:nvSpPr>
            <p:cNvPr id="33" name="文字方塊 32">
              <a:extLst>
                <a:ext uri="{FF2B5EF4-FFF2-40B4-BE49-F238E27FC236}">
                  <a16:creationId xmlns:a16="http://schemas.microsoft.com/office/drawing/2014/main" id="{93E9AB47-1FE5-4B7A-97A5-92B11819E9E6}"/>
                </a:ext>
              </a:extLst>
            </p:cNvPr>
            <p:cNvSpPr txBox="1"/>
            <p:nvPr/>
          </p:nvSpPr>
          <p:spPr>
            <a:xfrm>
              <a:off x="1830100" y="3990582"/>
              <a:ext cx="9300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 err="1"/>
                <a:t>Imag_in</a:t>
              </a:r>
              <a:endParaRPr lang="zh-TW" altLang="en-US" dirty="0"/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41DF5FDA-81B2-4F37-9A1F-53AF8E3B9140}"/>
                </a:ext>
              </a:extLst>
            </p:cNvPr>
            <p:cNvSpPr/>
            <p:nvPr/>
          </p:nvSpPr>
          <p:spPr>
            <a:xfrm>
              <a:off x="2920371" y="2048338"/>
              <a:ext cx="5710925" cy="3707570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DBD9EC99-0476-4BF3-88EF-CF5A02DA6568}"/>
                </a:ext>
              </a:extLst>
            </p:cNvPr>
            <p:cNvSpPr/>
            <p:nvPr/>
          </p:nvSpPr>
          <p:spPr>
            <a:xfrm>
              <a:off x="6802911" y="5069075"/>
              <a:ext cx="1591384" cy="539994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1"/>
                  </a:solidFill>
                </a:rPr>
                <a:t>Re-index</a:t>
              </a:r>
              <a:endParaRPr lang="zh-TW" alt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38" name="直線單箭頭接點 37">
              <a:extLst>
                <a:ext uri="{FF2B5EF4-FFF2-40B4-BE49-F238E27FC236}">
                  <a16:creationId xmlns:a16="http://schemas.microsoft.com/office/drawing/2014/main" id="{40D4561D-62ED-4C91-B84A-1D223CA09E90}"/>
                </a:ext>
              </a:extLst>
            </p:cNvPr>
            <p:cNvCxnSpPr/>
            <p:nvPr/>
          </p:nvCxnSpPr>
          <p:spPr>
            <a:xfrm>
              <a:off x="8394295" y="5204408"/>
              <a:ext cx="45554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線單箭頭接點 38">
              <a:extLst>
                <a:ext uri="{FF2B5EF4-FFF2-40B4-BE49-F238E27FC236}">
                  <a16:creationId xmlns:a16="http://schemas.microsoft.com/office/drawing/2014/main" id="{FAB72230-6389-4122-B608-9E26A252A7CA}"/>
                </a:ext>
              </a:extLst>
            </p:cNvPr>
            <p:cNvCxnSpPr/>
            <p:nvPr/>
          </p:nvCxnSpPr>
          <p:spPr>
            <a:xfrm>
              <a:off x="8403523" y="5440667"/>
              <a:ext cx="45554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4" name="內容版面配置區 2">
            <a:extLst>
              <a:ext uri="{FF2B5EF4-FFF2-40B4-BE49-F238E27FC236}">
                <a16:creationId xmlns:a16="http://schemas.microsoft.com/office/drawing/2014/main" id="{2271C1C5-5B04-47CD-AE43-F397C75930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993406"/>
            <a:ext cx="10058400" cy="4023360"/>
          </a:xfrm>
        </p:spPr>
        <p:txBody>
          <a:bodyPr>
            <a:normAutofit/>
          </a:bodyPr>
          <a:lstStyle/>
          <a:p>
            <a:r>
              <a:rPr lang="en-US" altLang="zh-TW" sz="2400" dirty="0">
                <a:latin typeface="Calibri" panose="020F0502020204030204" pitchFamily="34" charset="0"/>
                <a:cs typeface="Calibri" panose="020F0502020204030204" pitchFamily="34" charset="0"/>
              </a:rPr>
              <a:t>Folding Architecture</a:t>
            </a:r>
          </a:p>
        </p:txBody>
      </p:sp>
    </p:spTree>
    <p:extLst>
      <p:ext uri="{BB962C8B-B14F-4D97-AF65-F5344CB8AC3E}">
        <p14:creationId xmlns:p14="http://schemas.microsoft.com/office/powerpoint/2010/main" val="15087062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1A5F24-0D18-4FA2-B568-B5AC1B240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Member Introduction</a:t>
            </a:r>
            <a:endParaRPr lang="zh-TW" altLang="en-US" dirty="0"/>
          </a:p>
        </p:txBody>
      </p:sp>
      <p:pic>
        <p:nvPicPr>
          <p:cNvPr id="9" name="內容版面配置區 8" descr="一張含有 套裝, 個人, 穿著, 服飾 的圖片&#10;&#10;自動產生的描述">
            <a:extLst>
              <a:ext uri="{FF2B5EF4-FFF2-40B4-BE49-F238E27FC236}">
                <a16:creationId xmlns:a16="http://schemas.microsoft.com/office/drawing/2014/main" id="{A927A731-2F03-49A3-BD50-2D074CBE1F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57"/>
          <a:stretch/>
        </p:blipFill>
        <p:spPr>
          <a:xfrm>
            <a:off x="1097280" y="2492940"/>
            <a:ext cx="1651567" cy="18000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CA6FB54-DA11-499A-83F9-42EE0619C4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D4A581-9560-46CB-90D9-04E1D61B1567}" type="slidenum">
              <a:rPr lang="zh-TW" altLang="en-US" smtClean="0"/>
              <a:t>2</a:t>
            </a:fld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569A502-F6DC-4165-82D5-8B9729DA18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8040" y="2492940"/>
            <a:ext cx="1587640" cy="18000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679E619A-3234-4F7C-A247-C7944FCCC98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2103"/>
          <a:stretch/>
        </p:blipFill>
        <p:spPr>
          <a:xfrm>
            <a:off x="7403007" y="2492940"/>
            <a:ext cx="1675289" cy="18000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42116717-F3D7-4275-B1B9-0CEC25B61FC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5205"/>
          <a:stretch/>
        </p:blipFill>
        <p:spPr>
          <a:xfrm>
            <a:off x="5278737" y="2479517"/>
            <a:ext cx="1634527" cy="18000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77EBEF66-7D6E-40BF-ABE1-7AB558B454C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11329"/>
          <a:stretch/>
        </p:blipFill>
        <p:spPr>
          <a:xfrm>
            <a:off x="3224968" y="2492940"/>
            <a:ext cx="1577647" cy="18000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D06EAFC8-AE0E-4CE4-BC81-647EE21BDB41}"/>
              </a:ext>
            </a:extLst>
          </p:cNvPr>
          <p:cNvSpPr txBox="1"/>
          <p:nvPr/>
        </p:nvSpPr>
        <p:spPr>
          <a:xfrm>
            <a:off x="1292121" y="4665134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陳韋呈</a:t>
            </a:r>
            <a:endParaRPr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2E146FD8-5031-452B-9CED-69E10808E54A}"/>
              </a:ext>
            </a:extLst>
          </p:cNvPr>
          <p:cNvSpPr txBox="1"/>
          <p:nvPr/>
        </p:nvSpPr>
        <p:spPr>
          <a:xfrm>
            <a:off x="3382849" y="4665134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黃建智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CC17DACB-F24D-4A9E-8909-3262BE0D2E91}"/>
              </a:ext>
            </a:extLst>
          </p:cNvPr>
          <p:cNvSpPr txBox="1"/>
          <p:nvPr/>
        </p:nvSpPr>
        <p:spPr>
          <a:xfrm>
            <a:off x="5495538" y="4665134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邱建智</a:t>
            </a: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E3879A70-A747-4A93-925B-DE7C6C055248}"/>
              </a:ext>
            </a:extLst>
          </p:cNvPr>
          <p:cNvSpPr txBox="1"/>
          <p:nvPr/>
        </p:nvSpPr>
        <p:spPr>
          <a:xfrm>
            <a:off x="7609709" y="4665134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黑崇瑜</a:t>
            </a: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7DD7E013-98AD-47C6-8753-E8FF3F5724FB}"/>
              </a:ext>
            </a:extLst>
          </p:cNvPr>
          <p:cNvSpPr txBox="1"/>
          <p:nvPr/>
        </p:nvSpPr>
        <p:spPr>
          <a:xfrm>
            <a:off x="9730918" y="4665134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高士鈞</a:t>
            </a:r>
          </a:p>
        </p:txBody>
      </p:sp>
    </p:spTree>
    <p:extLst>
      <p:ext uri="{BB962C8B-B14F-4D97-AF65-F5344CB8AC3E}">
        <p14:creationId xmlns:p14="http://schemas.microsoft.com/office/powerpoint/2010/main" val="38755327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9B9D7D7-98E4-4539-AA04-D4649BCBBA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32-point FFT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B463172-4C64-460A-ACFD-6B0A737BE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D4A581-9560-46CB-90D9-04E1D61B1567}" type="slidenum">
              <a:rPr lang="zh-TW" altLang="en-US" smtClean="0"/>
              <a:t>20</a:t>
            </a:fld>
            <a:endParaRPr lang="zh-TW" altLang="en-US"/>
          </a:p>
        </p:txBody>
      </p:sp>
      <p:pic>
        <p:nvPicPr>
          <p:cNvPr id="162" name="圖片 161">
            <a:extLst>
              <a:ext uri="{FF2B5EF4-FFF2-40B4-BE49-F238E27FC236}">
                <a16:creationId xmlns:a16="http://schemas.microsoft.com/office/drawing/2014/main" id="{0E7D4C46-953A-46A5-B9AB-28A5C73834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50" y="3281860"/>
            <a:ext cx="3052744" cy="2887306"/>
          </a:xfrm>
          <a:prstGeom prst="rect">
            <a:avLst/>
          </a:prstGeom>
        </p:spPr>
      </p:pic>
      <p:pic>
        <p:nvPicPr>
          <p:cNvPr id="177" name="圖片 176">
            <a:extLst>
              <a:ext uri="{FF2B5EF4-FFF2-40B4-BE49-F238E27FC236}">
                <a16:creationId xmlns:a16="http://schemas.microsoft.com/office/drawing/2014/main" id="{35A2E29D-9344-43C5-8543-08C6FBF990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8094" y="3384651"/>
            <a:ext cx="9015662" cy="2030144"/>
          </a:xfrm>
          <a:prstGeom prst="rect">
            <a:avLst/>
          </a:prstGeom>
        </p:spPr>
      </p:pic>
      <p:sp>
        <p:nvSpPr>
          <p:cNvPr id="181" name="內容版面配置區 2">
            <a:extLst>
              <a:ext uri="{FF2B5EF4-FFF2-40B4-BE49-F238E27FC236}">
                <a16:creationId xmlns:a16="http://schemas.microsoft.com/office/drawing/2014/main" id="{8F3C1AB3-EBD5-4680-AD0D-1BD8F1BBB301}"/>
              </a:ext>
            </a:extLst>
          </p:cNvPr>
          <p:cNvSpPr txBox="1">
            <a:spLocks/>
          </p:cNvSpPr>
          <p:nvPr/>
        </p:nvSpPr>
        <p:spPr>
          <a:xfrm>
            <a:off x="1249680" y="2145806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2400" dirty="0"/>
              <a:t>R2SDF</a:t>
            </a:r>
          </a:p>
          <a:p>
            <a:pPr lvl="1"/>
            <a:r>
              <a:rPr lang="en-US" altLang="zh-TW" sz="2000" dirty="0"/>
              <a:t>Radix-2 Single-Path Delay Feedback</a:t>
            </a:r>
          </a:p>
          <a:p>
            <a:pPr lvl="1"/>
            <a:r>
              <a:rPr lang="en-US" altLang="zh-TW" sz="2000" dirty="0"/>
              <a:t>5 Butterfly Units, 3 Complex Multipliers</a:t>
            </a:r>
            <a:endParaRPr lang="zh-TW" altLang="en-US" sz="2000" dirty="0"/>
          </a:p>
        </p:txBody>
      </p:sp>
      <p:sp>
        <p:nvSpPr>
          <p:cNvPr id="182" name="文字方塊 181">
            <a:extLst>
              <a:ext uri="{FF2B5EF4-FFF2-40B4-BE49-F238E27FC236}">
                <a16:creationId xmlns:a16="http://schemas.microsoft.com/office/drawing/2014/main" id="{BB93D65B-35DB-4683-8CA4-C629076E1AFD}"/>
              </a:ext>
            </a:extLst>
          </p:cNvPr>
          <p:cNvSpPr txBox="1"/>
          <p:nvPr/>
        </p:nvSpPr>
        <p:spPr>
          <a:xfrm>
            <a:off x="7925654" y="5517586"/>
            <a:ext cx="39496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TW" dirty="0"/>
              <a:t>Data : 32-bit Fixed-Point Value</a:t>
            </a:r>
          </a:p>
          <a:p>
            <a:pPr algn="r"/>
            <a:r>
              <a:rPr lang="en-US" altLang="zh-TW" dirty="0"/>
              <a:t>Twiddle Factor : 16-bit Fixed-Point Value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585155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內容版面配置區 2">
            <a:extLst>
              <a:ext uri="{FF2B5EF4-FFF2-40B4-BE49-F238E27FC236}">
                <a16:creationId xmlns:a16="http://schemas.microsoft.com/office/drawing/2014/main" id="{953C3288-DD2E-4F96-A504-2D9C8D7002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993406"/>
            <a:ext cx="10058400" cy="4023360"/>
          </a:xfrm>
        </p:spPr>
        <p:txBody>
          <a:bodyPr>
            <a:normAutofit/>
          </a:bodyPr>
          <a:lstStyle/>
          <a:p>
            <a:pPr lvl="1"/>
            <a:r>
              <a:rPr lang="en-US" altLang="zh-TW" sz="2000" dirty="0"/>
              <a:t>32-stage pipeline divider.</a:t>
            </a:r>
          </a:p>
          <a:p>
            <a:pPr lvl="1"/>
            <a:r>
              <a:rPr lang="en-US" altLang="zh-TW" sz="2000" dirty="0"/>
              <a:t>Use subtraction to realize divide operation.</a:t>
            </a:r>
            <a:endParaRPr lang="zh-TW" altLang="en-US" sz="2000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4B4E420C-EBC1-4929-9BF6-F43C719570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32-bit Divider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58167B6-711E-4853-9C24-CD8B21971B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D4A581-9560-46CB-90D9-04E1D61B1567}" type="slidenum">
              <a:rPr lang="zh-TW" altLang="en-US" smtClean="0"/>
              <a:t>21</a:t>
            </a:fld>
            <a:endParaRPr lang="zh-TW" altLang="en-US"/>
          </a:p>
        </p:txBody>
      </p:sp>
      <p:grpSp>
        <p:nvGrpSpPr>
          <p:cNvPr id="46" name="群組 45">
            <a:extLst>
              <a:ext uri="{FF2B5EF4-FFF2-40B4-BE49-F238E27FC236}">
                <a16:creationId xmlns:a16="http://schemas.microsoft.com/office/drawing/2014/main" id="{0E2D052B-D1F1-473B-851E-B1CDCCD1A3EF}"/>
              </a:ext>
            </a:extLst>
          </p:cNvPr>
          <p:cNvGrpSpPr/>
          <p:nvPr/>
        </p:nvGrpSpPr>
        <p:grpSpPr>
          <a:xfrm>
            <a:off x="3638349" y="2627697"/>
            <a:ext cx="8503056" cy="3559957"/>
            <a:chOff x="1618978" y="2359166"/>
            <a:chExt cx="8072909" cy="3291840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88E9B4AE-2F1C-45BC-94DE-890C20BD6374}"/>
                </a:ext>
              </a:extLst>
            </p:cNvPr>
            <p:cNvSpPr/>
            <p:nvPr/>
          </p:nvSpPr>
          <p:spPr>
            <a:xfrm>
              <a:off x="2993456" y="2359166"/>
              <a:ext cx="6458552" cy="329184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99BF89F0-54EB-4A2F-A68B-CD4E92B27AF8}"/>
                </a:ext>
              </a:extLst>
            </p:cNvPr>
            <p:cNvSpPr txBox="1"/>
            <p:nvPr/>
          </p:nvSpPr>
          <p:spPr>
            <a:xfrm>
              <a:off x="1618978" y="2982674"/>
              <a:ext cx="8723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A[31:0]</a:t>
              </a:r>
              <a:endParaRPr lang="zh-TW" altLang="en-US" dirty="0"/>
            </a:p>
          </p:txBody>
        </p:sp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BB27DF7E-C34E-420C-9E84-A0321118683B}"/>
                </a:ext>
              </a:extLst>
            </p:cNvPr>
            <p:cNvSpPr txBox="1"/>
            <p:nvPr/>
          </p:nvSpPr>
          <p:spPr>
            <a:xfrm>
              <a:off x="1626994" y="4235966"/>
              <a:ext cx="8643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B[31:0]</a:t>
              </a:r>
              <a:endParaRPr lang="zh-TW" altLang="en-US" dirty="0"/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A40BA8A3-3B6C-4E47-B92C-929A33C3566E}"/>
                </a:ext>
              </a:extLst>
            </p:cNvPr>
            <p:cNvSpPr/>
            <p:nvPr/>
          </p:nvSpPr>
          <p:spPr>
            <a:xfrm>
              <a:off x="4030940" y="3552090"/>
              <a:ext cx="852417" cy="114175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1"/>
                  </a:solidFill>
                </a:rPr>
                <a:t>Divide</a:t>
              </a:r>
            </a:p>
            <a:p>
              <a:pPr algn="ctr"/>
              <a:r>
                <a:rPr lang="en-US" altLang="zh-TW" dirty="0">
                  <a:solidFill>
                    <a:schemeClr val="bg1"/>
                  </a:solidFill>
                </a:rPr>
                <a:t>Unit</a:t>
              </a:r>
              <a:endParaRPr lang="zh-TW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1" name="文字方塊 20">
              <a:extLst>
                <a:ext uri="{FF2B5EF4-FFF2-40B4-BE49-F238E27FC236}">
                  <a16:creationId xmlns:a16="http://schemas.microsoft.com/office/drawing/2014/main" id="{968EC010-B97E-4351-A13C-485549CE14B6}"/>
                </a:ext>
              </a:extLst>
            </p:cNvPr>
            <p:cNvSpPr txBox="1"/>
            <p:nvPr/>
          </p:nvSpPr>
          <p:spPr>
            <a:xfrm>
              <a:off x="3173688" y="3866587"/>
              <a:ext cx="90762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200" dirty="0"/>
                <a:t>30’d0,A[31]</a:t>
              </a:r>
              <a:endParaRPr lang="zh-TW" altLang="en-US" sz="1200" dirty="0"/>
            </a:p>
          </p:txBody>
        </p:sp>
        <p:sp>
          <p:nvSpPr>
            <p:cNvPr id="22" name="文字方塊 21">
              <a:extLst>
                <a:ext uri="{FF2B5EF4-FFF2-40B4-BE49-F238E27FC236}">
                  <a16:creationId xmlns:a16="http://schemas.microsoft.com/office/drawing/2014/main" id="{9EC6B383-FB06-4EFC-8E1F-7DA71E46169A}"/>
                </a:ext>
              </a:extLst>
            </p:cNvPr>
            <p:cNvSpPr txBox="1"/>
            <p:nvPr/>
          </p:nvSpPr>
          <p:spPr>
            <a:xfrm>
              <a:off x="4880865" y="3828349"/>
              <a:ext cx="51648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200" dirty="0"/>
                <a:t>C[31]</a:t>
              </a:r>
              <a:endParaRPr lang="zh-TW" altLang="en-US" sz="1200" dirty="0"/>
            </a:p>
          </p:txBody>
        </p:sp>
        <p:sp>
          <p:nvSpPr>
            <p:cNvPr id="24" name="文字方塊 23">
              <a:extLst>
                <a:ext uri="{FF2B5EF4-FFF2-40B4-BE49-F238E27FC236}">
                  <a16:creationId xmlns:a16="http://schemas.microsoft.com/office/drawing/2014/main" id="{121F1D26-603E-4878-B952-5F6B83DC03AF}"/>
                </a:ext>
              </a:extLst>
            </p:cNvPr>
            <p:cNvSpPr txBox="1"/>
            <p:nvPr/>
          </p:nvSpPr>
          <p:spPr>
            <a:xfrm>
              <a:off x="4774537" y="4576436"/>
              <a:ext cx="72808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200" dirty="0"/>
                <a:t>D</a:t>
              </a:r>
              <a:r>
                <a:rPr lang="en-US" altLang="zh-TW" sz="1200" dirty="0">
                  <a:solidFill>
                    <a:srgbClr val="FF0000"/>
                  </a:solidFill>
                </a:rPr>
                <a:t>0</a:t>
              </a:r>
              <a:r>
                <a:rPr lang="en-US" altLang="zh-TW" sz="1200" dirty="0"/>
                <a:t>[31:0]</a:t>
              </a:r>
              <a:endParaRPr lang="zh-TW" altLang="en-US" sz="1200" dirty="0"/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9A559DDB-08FF-4943-82A2-7B8EF3BD8371}"/>
                </a:ext>
              </a:extLst>
            </p:cNvPr>
            <p:cNvSpPr/>
            <p:nvPr/>
          </p:nvSpPr>
          <p:spPr>
            <a:xfrm>
              <a:off x="5423902" y="2713821"/>
              <a:ext cx="189289" cy="278305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/>
            <a:lstStyle/>
            <a:p>
              <a:pPr algn="ctr"/>
              <a:r>
                <a:rPr lang="en-US" altLang="zh-TW" dirty="0"/>
                <a:t>Pipeline Stage 0</a:t>
              </a:r>
            </a:p>
          </p:txBody>
        </p:sp>
        <p:sp>
          <p:nvSpPr>
            <p:cNvPr id="18" name="手繪多邊形: 圖案 17">
              <a:extLst>
                <a:ext uri="{FF2B5EF4-FFF2-40B4-BE49-F238E27FC236}">
                  <a16:creationId xmlns:a16="http://schemas.microsoft.com/office/drawing/2014/main" id="{053A6D74-A6E1-40C5-8168-CCF99209AFB0}"/>
                </a:ext>
              </a:extLst>
            </p:cNvPr>
            <p:cNvSpPr/>
            <p:nvPr/>
          </p:nvSpPr>
          <p:spPr>
            <a:xfrm>
              <a:off x="2491333" y="4327420"/>
              <a:ext cx="2835444" cy="895760"/>
            </a:xfrm>
            <a:custGeom>
              <a:avLst/>
              <a:gdLst>
                <a:gd name="connsiteX0" fmla="*/ 1360772 w 2835444"/>
                <a:gd name="connsiteY0" fmla="*/ 0 h 895760"/>
                <a:gd name="connsiteX1" fmla="*/ 1471463 w 2835444"/>
                <a:gd name="connsiteY1" fmla="*/ 110691 h 895760"/>
                <a:gd name="connsiteX2" fmla="*/ 1360772 w 2835444"/>
                <a:gd name="connsiteY2" fmla="*/ 221382 h 895760"/>
                <a:gd name="connsiteX3" fmla="*/ 1360772 w 2835444"/>
                <a:gd name="connsiteY3" fmla="*/ 166037 h 895760"/>
                <a:gd name="connsiteX4" fmla="*/ 1009515 w 2835444"/>
                <a:gd name="connsiteY4" fmla="*/ 166037 h 895760"/>
                <a:gd name="connsiteX5" fmla="*/ 1009515 w 2835444"/>
                <a:gd name="connsiteY5" fmla="*/ 729724 h 895760"/>
                <a:gd name="connsiteX6" fmla="*/ 2724753 w 2835444"/>
                <a:gd name="connsiteY6" fmla="*/ 729724 h 895760"/>
                <a:gd name="connsiteX7" fmla="*/ 2724753 w 2835444"/>
                <a:gd name="connsiteY7" fmla="*/ 674378 h 895760"/>
                <a:gd name="connsiteX8" fmla="*/ 2835444 w 2835444"/>
                <a:gd name="connsiteY8" fmla="*/ 785069 h 895760"/>
                <a:gd name="connsiteX9" fmla="*/ 2724753 w 2835444"/>
                <a:gd name="connsiteY9" fmla="*/ 895760 h 895760"/>
                <a:gd name="connsiteX10" fmla="*/ 2724753 w 2835444"/>
                <a:gd name="connsiteY10" fmla="*/ 840415 h 895760"/>
                <a:gd name="connsiteX11" fmla="*/ 872355 w 2835444"/>
                <a:gd name="connsiteY11" fmla="*/ 840415 h 895760"/>
                <a:gd name="connsiteX12" fmla="*/ 872355 w 2835444"/>
                <a:gd name="connsiteY12" fmla="*/ 831063 h 895760"/>
                <a:gd name="connsiteX13" fmla="*/ 872355 w 2835444"/>
                <a:gd name="connsiteY13" fmla="*/ 729724 h 895760"/>
                <a:gd name="connsiteX14" fmla="*/ 872355 w 2835444"/>
                <a:gd name="connsiteY14" fmla="*/ 166037 h 895760"/>
                <a:gd name="connsiteX15" fmla="*/ 0 w 2835444"/>
                <a:gd name="connsiteY15" fmla="*/ 166037 h 895760"/>
                <a:gd name="connsiteX16" fmla="*/ 0 w 2835444"/>
                <a:gd name="connsiteY16" fmla="*/ 55346 h 895760"/>
                <a:gd name="connsiteX17" fmla="*/ 1360772 w 2835444"/>
                <a:gd name="connsiteY17" fmla="*/ 55346 h 895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35444" h="895760">
                  <a:moveTo>
                    <a:pt x="1360772" y="0"/>
                  </a:moveTo>
                  <a:lnTo>
                    <a:pt x="1471463" y="110691"/>
                  </a:lnTo>
                  <a:lnTo>
                    <a:pt x="1360772" y="221382"/>
                  </a:lnTo>
                  <a:lnTo>
                    <a:pt x="1360772" y="166037"/>
                  </a:lnTo>
                  <a:lnTo>
                    <a:pt x="1009515" y="166037"/>
                  </a:lnTo>
                  <a:lnTo>
                    <a:pt x="1009515" y="729724"/>
                  </a:lnTo>
                  <a:lnTo>
                    <a:pt x="2724753" y="729724"/>
                  </a:lnTo>
                  <a:lnTo>
                    <a:pt x="2724753" y="674378"/>
                  </a:lnTo>
                  <a:lnTo>
                    <a:pt x="2835444" y="785069"/>
                  </a:lnTo>
                  <a:lnTo>
                    <a:pt x="2724753" y="895760"/>
                  </a:lnTo>
                  <a:lnTo>
                    <a:pt x="2724753" y="840415"/>
                  </a:lnTo>
                  <a:lnTo>
                    <a:pt x="872355" y="840415"/>
                  </a:lnTo>
                  <a:lnTo>
                    <a:pt x="872355" y="831063"/>
                  </a:lnTo>
                  <a:lnTo>
                    <a:pt x="872355" y="729724"/>
                  </a:lnTo>
                  <a:lnTo>
                    <a:pt x="872355" y="166037"/>
                  </a:lnTo>
                  <a:lnTo>
                    <a:pt x="0" y="166037"/>
                  </a:lnTo>
                  <a:lnTo>
                    <a:pt x="0" y="55346"/>
                  </a:lnTo>
                  <a:lnTo>
                    <a:pt x="1360772" y="55346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" name="手繪多邊形: 圖案 16">
              <a:extLst>
                <a:ext uri="{FF2B5EF4-FFF2-40B4-BE49-F238E27FC236}">
                  <a16:creationId xmlns:a16="http://schemas.microsoft.com/office/drawing/2014/main" id="{67E0080C-CF38-4742-AB62-755E9C817DA9}"/>
                </a:ext>
              </a:extLst>
            </p:cNvPr>
            <p:cNvSpPr/>
            <p:nvPr/>
          </p:nvSpPr>
          <p:spPr>
            <a:xfrm>
              <a:off x="2483315" y="3084454"/>
              <a:ext cx="2835444" cy="841003"/>
            </a:xfrm>
            <a:custGeom>
              <a:avLst/>
              <a:gdLst>
                <a:gd name="connsiteX0" fmla="*/ 2724753 w 2835444"/>
                <a:gd name="connsiteY0" fmla="*/ 0 h 841003"/>
                <a:gd name="connsiteX1" fmla="*/ 2835444 w 2835444"/>
                <a:gd name="connsiteY1" fmla="*/ 110691 h 841003"/>
                <a:gd name="connsiteX2" fmla="*/ 2724753 w 2835444"/>
                <a:gd name="connsiteY2" fmla="*/ 221382 h 841003"/>
                <a:gd name="connsiteX3" fmla="*/ 2724753 w 2835444"/>
                <a:gd name="connsiteY3" fmla="*/ 166037 h 841003"/>
                <a:gd name="connsiteX4" fmla="*/ 1009515 w 2835444"/>
                <a:gd name="connsiteY4" fmla="*/ 166037 h 841003"/>
                <a:gd name="connsiteX5" fmla="*/ 1009515 w 2835444"/>
                <a:gd name="connsiteY5" fmla="*/ 674967 h 841003"/>
                <a:gd name="connsiteX6" fmla="*/ 1360773 w 2835444"/>
                <a:gd name="connsiteY6" fmla="*/ 674967 h 841003"/>
                <a:gd name="connsiteX7" fmla="*/ 1360773 w 2835444"/>
                <a:gd name="connsiteY7" fmla="*/ 619621 h 841003"/>
                <a:gd name="connsiteX8" fmla="*/ 1471464 w 2835444"/>
                <a:gd name="connsiteY8" fmla="*/ 730312 h 841003"/>
                <a:gd name="connsiteX9" fmla="*/ 1360773 w 2835444"/>
                <a:gd name="connsiteY9" fmla="*/ 841003 h 841003"/>
                <a:gd name="connsiteX10" fmla="*/ 1360773 w 2835444"/>
                <a:gd name="connsiteY10" fmla="*/ 785658 h 841003"/>
                <a:gd name="connsiteX11" fmla="*/ 872355 w 2835444"/>
                <a:gd name="connsiteY11" fmla="*/ 785658 h 841003"/>
                <a:gd name="connsiteX12" fmla="*/ 872355 w 2835444"/>
                <a:gd name="connsiteY12" fmla="*/ 776306 h 841003"/>
                <a:gd name="connsiteX13" fmla="*/ 872355 w 2835444"/>
                <a:gd name="connsiteY13" fmla="*/ 674967 h 841003"/>
                <a:gd name="connsiteX14" fmla="*/ 872355 w 2835444"/>
                <a:gd name="connsiteY14" fmla="*/ 166037 h 841003"/>
                <a:gd name="connsiteX15" fmla="*/ 0 w 2835444"/>
                <a:gd name="connsiteY15" fmla="*/ 166037 h 841003"/>
                <a:gd name="connsiteX16" fmla="*/ 0 w 2835444"/>
                <a:gd name="connsiteY16" fmla="*/ 55346 h 841003"/>
                <a:gd name="connsiteX17" fmla="*/ 2724753 w 2835444"/>
                <a:gd name="connsiteY17" fmla="*/ 55346 h 841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35444" h="841003">
                  <a:moveTo>
                    <a:pt x="2724753" y="0"/>
                  </a:moveTo>
                  <a:lnTo>
                    <a:pt x="2835444" y="110691"/>
                  </a:lnTo>
                  <a:lnTo>
                    <a:pt x="2724753" y="221382"/>
                  </a:lnTo>
                  <a:lnTo>
                    <a:pt x="2724753" y="166037"/>
                  </a:lnTo>
                  <a:lnTo>
                    <a:pt x="1009515" y="166037"/>
                  </a:lnTo>
                  <a:lnTo>
                    <a:pt x="1009515" y="674967"/>
                  </a:lnTo>
                  <a:lnTo>
                    <a:pt x="1360773" y="674967"/>
                  </a:lnTo>
                  <a:lnTo>
                    <a:pt x="1360773" y="619621"/>
                  </a:lnTo>
                  <a:lnTo>
                    <a:pt x="1471464" y="730312"/>
                  </a:lnTo>
                  <a:lnTo>
                    <a:pt x="1360773" y="841003"/>
                  </a:lnTo>
                  <a:lnTo>
                    <a:pt x="1360773" y="785658"/>
                  </a:lnTo>
                  <a:lnTo>
                    <a:pt x="872355" y="785658"/>
                  </a:lnTo>
                  <a:lnTo>
                    <a:pt x="872355" y="776306"/>
                  </a:lnTo>
                  <a:lnTo>
                    <a:pt x="872355" y="674967"/>
                  </a:lnTo>
                  <a:lnTo>
                    <a:pt x="872355" y="166037"/>
                  </a:lnTo>
                  <a:lnTo>
                    <a:pt x="0" y="166037"/>
                  </a:lnTo>
                  <a:lnTo>
                    <a:pt x="0" y="55346"/>
                  </a:lnTo>
                  <a:lnTo>
                    <a:pt x="2724753" y="55346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箭號: 向右 18">
              <a:extLst>
                <a:ext uri="{FF2B5EF4-FFF2-40B4-BE49-F238E27FC236}">
                  <a16:creationId xmlns:a16="http://schemas.microsoft.com/office/drawing/2014/main" id="{6785F92C-6AC0-4D5A-950B-3E32AC7D0B2B}"/>
                </a:ext>
              </a:extLst>
            </p:cNvPr>
            <p:cNvSpPr/>
            <p:nvPr/>
          </p:nvSpPr>
          <p:spPr>
            <a:xfrm>
              <a:off x="4967288" y="3669699"/>
              <a:ext cx="351471" cy="213577"/>
            </a:xfrm>
            <a:prstGeom prst="rightArrow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箭號: 向右 19">
              <a:extLst>
                <a:ext uri="{FF2B5EF4-FFF2-40B4-BE49-F238E27FC236}">
                  <a16:creationId xmlns:a16="http://schemas.microsoft.com/office/drawing/2014/main" id="{163AD015-C9F9-476D-8D3C-9714606481C1}"/>
                </a:ext>
              </a:extLst>
            </p:cNvPr>
            <p:cNvSpPr/>
            <p:nvPr/>
          </p:nvSpPr>
          <p:spPr>
            <a:xfrm>
              <a:off x="4967288" y="4369601"/>
              <a:ext cx="350517" cy="213577"/>
            </a:xfrm>
            <a:prstGeom prst="rightArrow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FA975995-D802-4709-B104-202B87983C65}"/>
                </a:ext>
              </a:extLst>
            </p:cNvPr>
            <p:cNvSpPr/>
            <p:nvPr/>
          </p:nvSpPr>
          <p:spPr>
            <a:xfrm>
              <a:off x="6153736" y="3552090"/>
              <a:ext cx="852417" cy="114175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1"/>
                  </a:solidFill>
                </a:rPr>
                <a:t>Divide</a:t>
              </a:r>
            </a:p>
            <a:p>
              <a:pPr algn="ctr"/>
              <a:r>
                <a:rPr lang="en-US" altLang="zh-TW" dirty="0">
                  <a:solidFill>
                    <a:schemeClr val="bg1"/>
                  </a:solidFill>
                </a:rPr>
                <a:t>Unit</a:t>
              </a:r>
              <a:endParaRPr lang="zh-TW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7" name="箭號: 向右 26">
              <a:extLst>
                <a:ext uri="{FF2B5EF4-FFF2-40B4-BE49-F238E27FC236}">
                  <a16:creationId xmlns:a16="http://schemas.microsoft.com/office/drawing/2014/main" id="{4E9BA9EA-D585-461A-A762-26563E7F54C0}"/>
                </a:ext>
              </a:extLst>
            </p:cNvPr>
            <p:cNvSpPr/>
            <p:nvPr/>
          </p:nvSpPr>
          <p:spPr>
            <a:xfrm>
              <a:off x="5699876" y="4362859"/>
              <a:ext cx="350517" cy="213577"/>
            </a:xfrm>
            <a:prstGeom prst="rightArrow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8" name="文字方塊 27">
              <a:extLst>
                <a:ext uri="{FF2B5EF4-FFF2-40B4-BE49-F238E27FC236}">
                  <a16:creationId xmlns:a16="http://schemas.microsoft.com/office/drawing/2014/main" id="{F3DD2116-B40E-4F6D-B37C-037161585F9D}"/>
                </a:ext>
              </a:extLst>
            </p:cNvPr>
            <p:cNvSpPr txBox="1"/>
            <p:nvPr/>
          </p:nvSpPr>
          <p:spPr>
            <a:xfrm>
              <a:off x="5573195" y="4576436"/>
              <a:ext cx="6383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200" dirty="0"/>
                <a:t>B[31:0]</a:t>
              </a:r>
              <a:endParaRPr lang="zh-TW" altLang="en-US" sz="1200" dirty="0"/>
            </a:p>
          </p:txBody>
        </p:sp>
        <p:sp>
          <p:nvSpPr>
            <p:cNvPr id="29" name="箭號: 向右 28">
              <a:extLst>
                <a:ext uri="{FF2B5EF4-FFF2-40B4-BE49-F238E27FC236}">
                  <a16:creationId xmlns:a16="http://schemas.microsoft.com/office/drawing/2014/main" id="{9C4A602E-9CC3-4611-B744-D548A7AB3028}"/>
                </a:ext>
              </a:extLst>
            </p:cNvPr>
            <p:cNvSpPr/>
            <p:nvPr/>
          </p:nvSpPr>
          <p:spPr>
            <a:xfrm>
              <a:off x="5716534" y="3669698"/>
              <a:ext cx="350517" cy="213577"/>
            </a:xfrm>
            <a:prstGeom prst="rightArrow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516B07FA-817F-4B86-B10B-962FB46C8886}"/>
                </a:ext>
              </a:extLst>
            </p:cNvPr>
            <p:cNvSpPr/>
            <p:nvPr/>
          </p:nvSpPr>
          <p:spPr>
            <a:xfrm>
              <a:off x="5529073" y="3799946"/>
              <a:ext cx="766557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1200" dirty="0"/>
                <a:t>D</a:t>
              </a:r>
              <a:r>
                <a:rPr lang="en-US" altLang="zh-TW" sz="1200" dirty="0">
                  <a:solidFill>
                    <a:srgbClr val="FF0000"/>
                  </a:solidFill>
                </a:rPr>
                <a:t>0</a:t>
              </a:r>
              <a:r>
                <a:rPr lang="en-US" altLang="zh-TW" sz="1200" dirty="0"/>
                <a:t>[30:0],</a:t>
              </a:r>
            </a:p>
            <a:p>
              <a:r>
                <a:rPr lang="en-US" altLang="zh-TW" sz="1200" dirty="0"/>
                <a:t>A[30]</a:t>
              </a:r>
              <a:endParaRPr lang="zh-TW" altLang="en-US" sz="1200" dirty="0"/>
            </a:p>
          </p:txBody>
        </p:sp>
        <p:sp>
          <p:nvSpPr>
            <p:cNvPr id="31" name="文字方塊 30">
              <a:extLst>
                <a:ext uri="{FF2B5EF4-FFF2-40B4-BE49-F238E27FC236}">
                  <a16:creationId xmlns:a16="http://schemas.microsoft.com/office/drawing/2014/main" id="{8295A93D-BE62-4311-929D-414F73222D0F}"/>
                </a:ext>
              </a:extLst>
            </p:cNvPr>
            <p:cNvSpPr txBox="1"/>
            <p:nvPr/>
          </p:nvSpPr>
          <p:spPr>
            <a:xfrm>
              <a:off x="6900196" y="4576436"/>
              <a:ext cx="72808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200" dirty="0"/>
                <a:t>D</a:t>
              </a:r>
              <a:r>
                <a:rPr lang="en-US" altLang="zh-TW" sz="1200" dirty="0">
                  <a:solidFill>
                    <a:srgbClr val="FF0000"/>
                  </a:solidFill>
                </a:rPr>
                <a:t>1</a:t>
              </a:r>
              <a:r>
                <a:rPr lang="en-US" altLang="zh-TW" sz="1200" dirty="0"/>
                <a:t>[31:0]</a:t>
              </a:r>
              <a:endParaRPr lang="zh-TW" altLang="en-US" sz="1200" dirty="0"/>
            </a:p>
          </p:txBody>
        </p:sp>
        <p:sp>
          <p:nvSpPr>
            <p:cNvPr id="32" name="箭號: 向右 31">
              <a:extLst>
                <a:ext uri="{FF2B5EF4-FFF2-40B4-BE49-F238E27FC236}">
                  <a16:creationId xmlns:a16="http://schemas.microsoft.com/office/drawing/2014/main" id="{238A4601-3EEC-4FCB-A70E-CDA492257E1B}"/>
                </a:ext>
              </a:extLst>
            </p:cNvPr>
            <p:cNvSpPr/>
            <p:nvPr/>
          </p:nvSpPr>
          <p:spPr>
            <a:xfrm>
              <a:off x="7092947" y="4369601"/>
              <a:ext cx="350517" cy="213577"/>
            </a:xfrm>
            <a:prstGeom prst="rightArrow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3" name="文字方塊 32">
              <a:extLst>
                <a:ext uri="{FF2B5EF4-FFF2-40B4-BE49-F238E27FC236}">
                  <a16:creationId xmlns:a16="http://schemas.microsoft.com/office/drawing/2014/main" id="{5C11D954-BD5E-40DE-B128-E4A917D391F9}"/>
                </a:ext>
              </a:extLst>
            </p:cNvPr>
            <p:cNvSpPr txBox="1"/>
            <p:nvPr/>
          </p:nvSpPr>
          <p:spPr>
            <a:xfrm>
              <a:off x="7016111" y="3828349"/>
              <a:ext cx="51648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200" dirty="0"/>
                <a:t>C[30]</a:t>
              </a:r>
              <a:endParaRPr lang="zh-TW" altLang="en-US" sz="1200" dirty="0"/>
            </a:p>
          </p:txBody>
        </p:sp>
        <p:sp>
          <p:nvSpPr>
            <p:cNvPr id="34" name="箭號: 向右 33">
              <a:extLst>
                <a:ext uri="{FF2B5EF4-FFF2-40B4-BE49-F238E27FC236}">
                  <a16:creationId xmlns:a16="http://schemas.microsoft.com/office/drawing/2014/main" id="{C33D5DAA-5F94-4659-B9FE-A5D6A9503F7F}"/>
                </a:ext>
              </a:extLst>
            </p:cNvPr>
            <p:cNvSpPr/>
            <p:nvPr/>
          </p:nvSpPr>
          <p:spPr>
            <a:xfrm>
              <a:off x="7102534" y="3669699"/>
              <a:ext cx="351471" cy="213577"/>
            </a:xfrm>
            <a:prstGeom prst="rightArrow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5" name="箭號: 向右 34">
              <a:extLst>
                <a:ext uri="{FF2B5EF4-FFF2-40B4-BE49-F238E27FC236}">
                  <a16:creationId xmlns:a16="http://schemas.microsoft.com/office/drawing/2014/main" id="{A8AB4891-BED1-4578-AA01-B9448134B87D}"/>
                </a:ext>
              </a:extLst>
            </p:cNvPr>
            <p:cNvSpPr/>
            <p:nvPr/>
          </p:nvSpPr>
          <p:spPr>
            <a:xfrm>
              <a:off x="5699876" y="3063457"/>
              <a:ext cx="1743588" cy="213577"/>
            </a:xfrm>
            <a:prstGeom prst="rightArrow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6" name="文字方塊 35">
              <a:extLst>
                <a:ext uri="{FF2B5EF4-FFF2-40B4-BE49-F238E27FC236}">
                  <a16:creationId xmlns:a16="http://schemas.microsoft.com/office/drawing/2014/main" id="{6CB4579E-0081-4170-B3BE-9E0E6713393D}"/>
                </a:ext>
              </a:extLst>
            </p:cNvPr>
            <p:cNvSpPr txBox="1"/>
            <p:nvPr/>
          </p:nvSpPr>
          <p:spPr>
            <a:xfrm>
              <a:off x="5602828" y="3188302"/>
              <a:ext cx="64472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200" dirty="0"/>
                <a:t>A[30:0]</a:t>
              </a:r>
              <a:endParaRPr lang="zh-TW" altLang="en-US" sz="1200" dirty="0"/>
            </a:p>
          </p:txBody>
        </p:sp>
        <p:sp>
          <p:nvSpPr>
            <p:cNvPr id="37" name="箭號: 向右 36">
              <a:extLst>
                <a:ext uri="{FF2B5EF4-FFF2-40B4-BE49-F238E27FC236}">
                  <a16:creationId xmlns:a16="http://schemas.microsoft.com/office/drawing/2014/main" id="{189F7D1A-E972-4584-ADAF-D2DC383BCE64}"/>
                </a:ext>
              </a:extLst>
            </p:cNvPr>
            <p:cNvSpPr/>
            <p:nvPr/>
          </p:nvSpPr>
          <p:spPr>
            <a:xfrm>
              <a:off x="5699876" y="5001875"/>
              <a:ext cx="1743588" cy="213577"/>
            </a:xfrm>
            <a:prstGeom prst="rightArrow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8" name="文字方塊 37">
              <a:extLst>
                <a:ext uri="{FF2B5EF4-FFF2-40B4-BE49-F238E27FC236}">
                  <a16:creationId xmlns:a16="http://schemas.microsoft.com/office/drawing/2014/main" id="{A798349B-5BD7-4DCC-ADCC-A282CE1D8E0C}"/>
                </a:ext>
              </a:extLst>
            </p:cNvPr>
            <p:cNvSpPr txBox="1"/>
            <p:nvPr/>
          </p:nvSpPr>
          <p:spPr>
            <a:xfrm>
              <a:off x="5602828" y="5126720"/>
              <a:ext cx="6383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200" dirty="0"/>
                <a:t>B[31:0]</a:t>
              </a:r>
              <a:endParaRPr lang="zh-TW" altLang="en-US" sz="1200" dirty="0"/>
            </a:p>
          </p:txBody>
        </p: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22C39ED9-CF0D-4449-A860-C3C9726B24E9}"/>
                </a:ext>
              </a:extLst>
            </p:cNvPr>
            <p:cNvSpPr/>
            <p:nvPr/>
          </p:nvSpPr>
          <p:spPr>
            <a:xfrm>
              <a:off x="7543593" y="2713820"/>
              <a:ext cx="189289" cy="278305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/>
            <a:lstStyle/>
            <a:p>
              <a:pPr algn="ctr"/>
              <a:r>
                <a:rPr lang="en-US" altLang="zh-TW" dirty="0"/>
                <a:t>Pipeline Stage 1</a:t>
              </a:r>
            </a:p>
          </p:txBody>
        </p:sp>
        <p:sp>
          <p:nvSpPr>
            <p:cNvPr id="40" name="文字方塊 39">
              <a:extLst>
                <a:ext uri="{FF2B5EF4-FFF2-40B4-BE49-F238E27FC236}">
                  <a16:creationId xmlns:a16="http://schemas.microsoft.com/office/drawing/2014/main" id="{380A1D32-87CC-4DBC-8319-56412CE86308}"/>
                </a:ext>
              </a:extLst>
            </p:cNvPr>
            <p:cNvSpPr txBox="1"/>
            <p:nvPr/>
          </p:nvSpPr>
          <p:spPr>
            <a:xfrm>
              <a:off x="7753834" y="3774254"/>
              <a:ext cx="5164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……</a:t>
              </a:r>
              <a:endParaRPr lang="zh-TW" altLang="en-US" dirty="0"/>
            </a:p>
          </p:txBody>
        </p: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67E2FBA7-A96C-438C-BF3E-35D83EB3C52D}"/>
                </a:ext>
              </a:extLst>
            </p:cNvPr>
            <p:cNvSpPr/>
            <p:nvPr/>
          </p:nvSpPr>
          <p:spPr>
            <a:xfrm>
              <a:off x="8445420" y="2713819"/>
              <a:ext cx="189289" cy="278305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/>
            <a:lstStyle/>
            <a:p>
              <a:pPr algn="ctr"/>
              <a:r>
                <a:rPr lang="en-US" altLang="zh-TW" dirty="0"/>
                <a:t>Pipeline Stage 31</a:t>
              </a:r>
            </a:p>
          </p:txBody>
        </p:sp>
        <p:sp>
          <p:nvSpPr>
            <p:cNvPr id="42" name="箭號: 向右 41">
              <a:extLst>
                <a:ext uri="{FF2B5EF4-FFF2-40B4-BE49-F238E27FC236}">
                  <a16:creationId xmlns:a16="http://schemas.microsoft.com/office/drawing/2014/main" id="{9A78C3F4-EBCD-486B-9B1B-451E47B15FA2}"/>
                </a:ext>
              </a:extLst>
            </p:cNvPr>
            <p:cNvSpPr/>
            <p:nvPr/>
          </p:nvSpPr>
          <p:spPr>
            <a:xfrm>
              <a:off x="8682260" y="3070649"/>
              <a:ext cx="1009627" cy="213577"/>
            </a:xfrm>
            <a:prstGeom prst="rightArrow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ABF027EC-F937-4CE7-B002-8EA339178BF5}"/>
                </a:ext>
              </a:extLst>
            </p:cNvPr>
            <p:cNvSpPr/>
            <p:nvPr/>
          </p:nvSpPr>
          <p:spPr>
            <a:xfrm>
              <a:off x="8606228" y="3209149"/>
              <a:ext cx="86273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/>
                <a:t>C[31:0]</a:t>
              </a:r>
              <a:endParaRPr lang="zh-TW" altLang="en-US" dirty="0"/>
            </a:p>
          </p:txBody>
        </p:sp>
        <p:sp>
          <p:nvSpPr>
            <p:cNvPr id="44" name="箭號: 向右 43">
              <a:extLst>
                <a:ext uri="{FF2B5EF4-FFF2-40B4-BE49-F238E27FC236}">
                  <a16:creationId xmlns:a16="http://schemas.microsoft.com/office/drawing/2014/main" id="{E1049903-1796-4D0A-8A95-1B6B8082C483}"/>
                </a:ext>
              </a:extLst>
            </p:cNvPr>
            <p:cNvSpPr/>
            <p:nvPr/>
          </p:nvSpPr>
          <p:spPr>
            <a:xfrm>
              <a:off x="5707292" y="2703177"/>
              <a:ext cx="1743588" cy="213577"/>
            </a:xfrm>
            <a:prstGeom prst="rightArrow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C1516F7D-83E8-42DB-B86F-2B077402B667}"/>
                </a:ext>
              </a:extLst>
            </p:cNvPr>
            <p:cNvSpPr/>
            <p:nvPr/>
          </p:nvSpPr>
          <p:spPr>
            <a:xfrm>
              <a:off x="5608374" y="2804514"/>
              <a:ext cx="51648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1200" dirty="0"/>
                <a:t>C[31]</a:t>
              </a:r>
              <a:endParaRPr lang="zh-TW" altLang="en-US" sz="1200" dirty="0"/>
            </a:p>
          </p:txBody>
        </p:sp>
      </p:grpSp>
      <p:grpSp>
        <p:nvGrpSpPr>
          <p:cNvPr id="62" name="群組 61">
            <a:extLst>
              <a:ext uri="{FF2B5EF4-FFF2-40B4-BE49-F238E27FC236}">
                <a16:creationId xmlns:a16="http://schemas.microsoft.com/office/drawing/2014/main" id="{6E464C04-B2B0-495C-9EF1-FB1F0F795F2B}"/>
              </a:ext>
            </a:extLst>
          </p:cNvPr>
          <p:cNvGrpSpPr/>
          <p:nvPr/>
        </p:nvGrpSpPr>
        <p:grpSpPr>
          <a:xfrm>
            <a:off x="9228" y="3492748"/>
            <a:ext cx="3853588" cy="2010435"/>
            <a:chOff x="8346603" y="2359166"/>
            <a:chExt cx="3853588" cy="2010435"/>
          </a:xfrm>
        </p:grpSpPr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9ECD4000-02C1-4257-AEC5-481E14F944E1}"/>
                </a:ext>
              </a:extLst>
            </p:cNvPr>
            <p:cNvSpPr/>
            <p:nvPr/>
          </p:nvSpPr>
          <p:spPr>
            <a:xfrm>
              <a:off x="9370555" y="2359166"/>
              <a:ext cx="1532395" cy="2010435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9" name="箭號: 向右 48">
              <a:extLst>
                <a:ext uri="{FF2B5EF4-FFF2-40B4-BE49-F238E27FC236}">
                  <a16:creationId xmlns:a16="http://schemas.microsoft.com/office/drawing/2014/main" id="{9A97B280-C41B-4729-8040-D062172C4A82}"/>
                </a:ext>
              </a:extLst>
            </p:cNvPr>
            <p:cNvSpPr/>
            <p:nvPr/>
          </p:nvSpPr>
          <p:spPr>
            <a:xfrm>
              <a:off x="9146629" y="2916754"/>
              <a:ext cx="351471" cy="213577"/>
            </a:xfrm>
            <a:prstGeom prst="rightArrow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0" name="箭號: 向右 49">
              <a:extLst>
                <a:ext uri="{FF2B5EF4-FFF2-40B4-BE49-F238E27FC236}">
                  <a16:creationId xmlns:a16="http://schemas.microsoft.com/office/drawing/2014/main" id="{1DCA3E16-F2FE-4EA1-B565-A727EFE5952D}"/>
                </a:ext>
              </a:extLst>
            </p:cNvPr>
            <p:cNvSpPr/>
            <p:nvPr/>
          </p:nvSpPr>
          <p:spPr>
            <a:xfrm>
              <a:off x="9146628" y="3516433"/>
              <a:ext cx="351471" cy="213577"/>
            </a:xfrm>
            <a:prstGeom prst="rightArrow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1" name="文字方塊 50">
              <a:extLst>
                <a:ext uri="{FF2B5EF4-FFF2-40B4-BE49-F238E27FC236}">
                  <a16:creationId xmlns:a16="http://schemas.microsoft.com/office/drawing/2014/main" id="{46A9BD26-6C9D-48E6-BDD6-5621FA054E94}"/>
                </a:ext>
              </a:extLst>
            </p:cNvPr>
            <p:cNvSpPr txBox="1"/>
            <p:nvPr/>
          </p:nvSpPr>
          <p:spPr>
            <a:xfrm>
              <a:off x="8346603" y="2838876"/>
              <a:ext cx="8499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a[31:0]</a:t>
              </a:r>
              <a:endParaRPr lang="zh-TW" altLang="en-US" dirty="0"/>
            </a:p>
          </p:txBody>
        </p:sp>
        <p:sp>
          <p:nvSpPr>
            <p:cNvPr id="52" name="文字方塊 51">
              <a:extLst>
                <a:ext uri="{FF2B5EF4-FFF2-40B4-BE49-F238E27FC236}">
                  <a16:creationId xmlns:a16="http://schemas.microsoft.com/office/drawing/2014/main" id="{C7F103B6-A329-491C-AC49-AF76B57E012F}"/>
                </a:ext>
              </a:extLst>
            </p:cNvPr>
            <p:cNvSpPr txBox="1"/>
            <p:nvPr/>
          </p:nvSpPr>
          <p:spPr>
            <a:xfrm>
              <a:off x="8350610" y="3438555"/>
              <a:ext cx="8611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b[31:0]</a:t>
              </a:r>
              <a:endParaRPr lang="zh-TW" altLang="en-US" dirty="0"/>
            </a:p>
          </p:txBody>
        </p:sp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1D715B04-27E0-48CA-9A5B-7F5ED9C248F6}"/>
                </a:ext>
              </a:extLst>
            </p:cNvPr>
            <p:cNvSpPr/>
            <p:nvPr/>
          </p:nvSpPr>
          <p:spPr>
            <a:xfrm>
              <a:off x="9810360" y="2492424"/>
              <a:ext cx="660177" cy="456297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1"/>
                  </a:solidFill>
                </a:rPr>
                <a:t>A&gt;B?</a:t>
              </a:r>
              <a:endParaRPr lang="zh-TW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54" name="梯形 53">
              <a:extLst>
                <a:ext uri="{FF2B5EF4-FFF2-40B4-BE49-F238E27FC236}">
                  <a16:creationId xmlns:a16="http://schemas.microsoft.com/office/drawing/2014/main" id="{95F5BB6F-EC27-4B86-A4C0-948D77F25363}"/>
                </a:ext>
              </a:extLst>
            </p:cNvPr>
            <p:cNvSpPr/>
            <p:nvPr/>
          </p:nvSpPr>
          <p:spPr>
            <a:xfrm rot="5400000">
              <a:off x="9897333" y="3213991"/>
              <a:ext cx="676620" cy="160244"/>
            </a:xfrm>
            <a:prstGeom prst="trapezoid">
              <a:avLst>
                <a:gd name="adj" fmla="val 100000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zh-TW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55" name="文字方塊 54">
              <a:extLst>
                <a:ext uri="{FF2B5EF4-FFF2-40B4-BE49-F238E27FC236}">
                  <a16:creationId xmlns:a16="http://schemas.microsoft.com/office/drawing/2014/main" id="{CF1F270C-AACE-4E03-BE2C-4FAC67FF3D2B}"/>
                </a:ext>
              </a:extLst>
            </p:cNvPr>
            <p:cNvSpPr txBox="1"/>
            <p:nvPr/>
          </p:nvSpPr>
          <p:spPr>
            <a:xfrm>
              <a:off x="9858075" y="2970947"/>
              <a:ext cx="30168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1</a:t>
              </a:r>
            </a:p>
            <a:p>
              <a:r>
                <a:rPr lang="en-US" altLang="zh-TW" dirty="0"/>
                <a:t>0</a:t>
              </a:r>
            </a:p>
          </p:txBody>
        </p:sp>
        <p:sp>
          <p:nvSpPr>
            <p:cNvPr id="56" name="箭號: 向右 55">
              <a:extLst>
                <a:ext uri="{FF2B5EF4-FFF2-40B4-BE49-F238E27FC236}">
                  <a16:creationId xmlns:a16="http://schemas.microsoft.com/office/drawing/2014/main" id="{A46BE77A-F04B-435E-8106-E48223B81324}"/>
                </a:ext>
              </a:extLst>
            </p:cNvPr>
            <p:cNvSpPr/>
            <p:nvPr/>
          </p:nvSpPr>
          <p:spPr>
            <a:xfrm>
              <a:off x="10350618" y="3166762"/>
              <a:ext cx="1009627" cy="213577"/>
            </a:xfrm>
            <a:prstGeom prst="rightArrow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7" name="矩形 56">
              <a:extLst>
                <a:ext uri="{FF2B5EF4-FFF2-40B4-BE49-F238E27FC236}">
                  <a16:creationId xmlns:a16="http://schemas.microsoft.com/office/drawing/2014/main" id="{A9664913-3F31-4F32-821B-A52F1B94F1A3}"/>
                </a:ext>
              </a:extLst>
            </p:cNvPr>
            <p:cNvSpPr/>
            <p:nvPr/>
          </p:nvSpPr>
          <p:spPr>
            <a:xfrm>
              <a:off x="11390470" y="3088884"/>
              <a:ext cx="28245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/>
                <a:t>c</a:t>
              </a:r>
              <a:endParaRPr lang="zh-TW" altLang="en-US" dirty="0"/>
            </a:p>
          </p:txBody>
        </p:sp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DBA02087-AC43-44BC-910A-6C481FEB17B8}"/>
                </a:ext>
              </a:extLst>
            </p:cNvPr>
            <p:cNvSpPr/>
            <p:nvPr/>
          </p:nvSpPr>
          <p:spPr>
            <a:xfrm>
              <a:off x="9806663" y="3772863"/>
              <a:ext cx="660177" cy="456297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1"/>
                  </a:solidFill>
                </a:rPr>
                <a:t>A-B</a:t>
              </a:r>
              <a:endParaRPr lang="zh-TW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59" name="箭號: 向右 58">
              <a:extLst>
                <a:ext uri="{FF2B5EF4-FFF2-40B4-BE49-F238E27FC236}">
                  <a16:creationId xmlns:a16="http://schemas.microsoft.com/office/drawing/2014/main" id="{488AC6AC-5803-48A0-B4E8-7818C8D3642C}"/>
                </a:ext>
              </a:extLst>
            </p:cNvPr>
            <p:cNvSpPr/>
            <p:nvPr/>
          </p:nvSpPr>
          <p:spPr>
            <a:xfrm>
              <a:off x="10622475" y="3891768"/>
              <a:ext cx="768250" cy="213577"/>
            </a:xfrm>
            <a:prstGeom prst="rightArrow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0" name="矩形 59">
              <a:extLst>
                <a:ext uri="{FF2B5EF4-FFF2-40B4-BE49-F238E27FC236}">
                  <a16:creationId xmlns:a16="http://schemas.microsoft.com/office/drawing/2014/main" id="{A444BA2F-E1AE-452F-AF57-7BFDAD353B8D}"/>
                </a:ext>
              </a:extLst>
            </p:cNvPr>
            <p:cNvSpPr/>
            <p:nvPr/>
          </p:nvSpPr>
          <p:spPr>
            <a:xfrm>
              <a:off x="11339058" y="3820420"/>
              <a:ext cx="86113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/>
                <a:t>d[31:0]</a:t>
              </a:r>
              <a:endParaRPr lang="zh-TW" altLang="en-US" dirty="0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64" name="文字方塊 63">
                <a:extLst>
                  <a:ext uri="{FF2B5EF4-FFF2-40B4-BE49-F238E27FC236}">
                    <a16:creationId xmlns:a16="http://schemas.microsoft.com/office/drawing/2014/main" id="{6545FDEA-AAC7-4AD7-9916-07F5F25C4B90}"/>
                  </a:ext>
                </a:extLst>
              </p:cNvPr>
              <p:cNvSpPr txBox="1"/>
              <p:nvPr/>
            </p:nvSpPr>
            <p:spPr>
              <a:xfrm>
                <a:off x="7288839" y="2221244"/>
                <a:ext cx="1912126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÷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…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64" name="文字方塊 63">
                <a:extLst>
                  <a:ext uri="{FF2B5EF4-FFF2-40B4-BE49-F238E27FC236}">
                    <a16:creationId xmlns:a16="http://schemas.microsoft.com/office/drawing/2014/main" id="{6545FDEA-AAC7-4AD7-9916-07F5F25C4B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8839" y="2221244"/>
                <a:ext cx="1912126" cy="369332"/>
              </a:xfrm>
              <a:prstGeom prst="rect">
                <a:avLst/>
              </a:prstGeom>
              <a:blipFill>
                <a:blip r:embed="rId2"/>
                <a:stretch>
                  <a:fillRect l="-5751" r="-5112" b="-655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箭號: 向右 64">
            <a:extLst>
              <a:ext uri="{FF2B5EF4-FFF2-40B4-BE49-F238E27FC236}">
                <a16:creationId xmlns:a16="http://schemas.microsoft.com/office/drawing/2014/main" id="{C1FB5061-2B04-45A9-BE86-0BEC79B41E4D}"/>
              </a:ext>
            </a:extLst>
          </p:cNvPr>
          <p:cNvSpPr/>
          <p:nvPr/>
        </p:nvSpPr>
        <p:spPr>
          <a:xfrm>
            <a:off x="11077982" y="4946730"/>
            <a:ext cx="1063423" cy="230973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D6B99AAF-E567-463D-9171-793985BDC627}"/>
              </a:ext>
            </a:extLst>
          </p:cNvPr>
          <p:cNvSpPr/>
          <p:nvPr/>
        </p:nvSpPr>
        <p:spPr>
          <a:xfrm>
            <a:off x="10997899" y="5096510"/>
            <a:ext cx="8819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D[31:0]</a:t>
            </a:r>
            <a:endParaRPr lang="zh-TW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7" name="文字方塊 66">
                <a:extLst>
                  <a:ext uri="{FF2B5EF4-FFF2-40B4-BE49-F238E27FC236}">
                    <a16:creationId xmlns:a16="http://schemas.microsoft.com/office/drawing/2014/main" id="{911CD994-D13E-4464-8AF1-1E3262353B4A}"/>
                  </a:ext>
                </a:extLst>
              </p:cNvPr>
              <p:cNvSpPr txBox="1"/>
              <p:nvPr/>
            </p:nvSpPr>
            <p:spPr>
              <a:xfrm>
                <a:off x="850964" y="3055614"/>
                <a:ext cx="1912126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÷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…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67" name="文字方塊 66">
                <a:extLst>
                  <a:ext uri="{FF2B5EF4-FFF2-40B4-BE49-F238E27FC236}">
                    <a16:creationId xmlns:a16="http://schemas.microsoft.com/office/drawing/2014/main" id="{911CD994-D13E-4464-8AF1-1E3262353B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964" y="3055614"/>
                <a:ext cx="1912126" cy="369332"/>
              </a:xfrm>
              <a:prstGeom prst="rect">
                <a:avLst/>
              </a:prstGeom>
              <a:blipFill>
                <a:blip r:embed="rId3"/>
                <a:stretch>
                  <a:fillRect l="-639" r="-1917" b="-655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436787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839CA3-6E9A-4E7C-BEFD-53F41F4B2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System Specification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02667B7-56B0-41E7-945A-36604671C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D4A581-9560-46CB-90D9-04E1D61B1567}" type="slidenum">
              <a:rPr lang="zh-TW" altLang="en-US" smtClean="0"/>
              <a:t>22</a:t>
            </a:fld>
            <a:endParaRPr lang="zh-TW" altLang="en-US"/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1D4DE183-4595-4C82-A1AE-9E23F213F7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9" name="表格 9">
                <a:extLst>
                  <a:ext uri="{FF2B5EF4-FFF2-40B4-BE49-F238E27FC236}">
                    <a16:creationId xmlns:a16="http://schemas.microsoft.com/office/drawing/2014/main" id="{510EB6F3-86A3-494C-8804-4AE7B1A9FFC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7691051"/>
                  </p:ext>
                </p:extLst>
              </p:nvPr>
            </p:nvGraphicFramePr>
            <p:xfrm>
              <a:off x="1206366" y="1748121"/>
              <a:ext cx="9840228" cy="451393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280076">
                      <a:extLst>
                        <a:ext uri="{9D8B030D-6E8A-4147-A177-3AD203B41FA5}">
                          <a16:colId xmlns:a16="http://schemas.microsoft.com/office/drawing/2014/main" val="2957183994"/>
                        </a:ext>
                      </a:extLst>
                    </a:gridCol>
                    <a:gridCol w="3280076">
                      <a:extLst>
                        <a:ext uri="{9D8B030D-6E8A-4147-A177-3AD203B41FA5}">
                          <a16:colId xmlns:a16="http://schemas.microsoft.com/office/drawing/2014/main" val="2363163823"/>
                        </a:ext>
                      </a:extLst>
                    </a:gridCol>
                    <a:gridCol w="3280076">
                      <a:extLst>
                        <a:ext uri="{9D8B030D-6E8A-4147-A177-3AD203B41FA5}">
                          <a16:colId xmlns:a16="http://schemas.microsoft.com/office/drawing/2014/main" val="1454388270"/>
                        </a:ext>
                      </a:extLst>
                    </a:gridCol>
                  </a:tblGrid>
                  <a:tr h="644579">
                    <a:tc>
                      <a:txBody>
                        <a:bodyPr/>
                        <a:lstStyle/>
                        <a:p>
                          <a:endParaRPr lang="zh-TW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400" dirty="0"/>
                            <a:t>Synthesis</a:t>
                          </a:r>
                          <a:endParaRPr lang="zh-TW" altLang="en-US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400" dirty="0"/>
                            <a:t>APR</a:t>
                          </a:r>
                          <a:endParaRPr lang="zh-TW" altLang="en-US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606708484"/>
                      </a:ext>
                    </a:extLst>
                  </a:tr>
                  <a:tr h="644579">
                    <a:tc>
                      <a:txBody>
                        <a:bodyPr/>
                        <a:lstStyle/>
                        <a:p>
                          <a:r>
                            <a:rPr lang="en-US" altLang="zh-TW" sz="2400" dirty="0"/>
                            <a:t>Max working frequency </a:t>
                          </a:r>
                          <a:endParaRPr lang="zh-TW" altLang="en-US" sz="2400" dirty="0"/>
                        </a:p>
                      </a:txBody>
                      <a:tcPr anchor="ctr"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400" dirty="0"/>
                            <a:t>80 MHz</a:t>
                          </a:r>
                          <a:endParaRPr lang="zh-TW" altLang="en-US" sz="2400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5447316"/>
                      </a:ext>
                    </a:extLst>
                  </a:tr>
                  <a:tr h="644579">
                    <a:tc>
                      <a:txBody>
                        <a:bodyPr/>
                        <a:lstStyle/>
                        <a:p>
                          <a:r>
                            <a:rPr lang="en-US" altLang="zh-TW" sz="2400" dirty="0"/>
                            <a:t>Power</a:t>
                          </a:r>
                          <a:endParaRPr lang="zh-TW" altLang="en-US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400" b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206.72 </a:t>
                          </a:r>
                          <a:r>
                            <a:rPr lang="en-US" altLang="zh-TW" sz="2400" b="0" i="1" kern="1200" dirty="0" err="1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mW</a:t>
                          </a:r>
                          <a:endParaRPr lang="zh-TW" altLang="en-US" sz="2400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400" b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874.65 </a:t>
                          </a:r>
                          <a:r>
                            <a:rPr lang="en-US" altLang="zh-TW" sz="2400" b="0" i="1" kern="1200" dirty="0" err="1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mW</a:t>
                          </a:r>
                          <a:endParaRPr lang="zh-TW" altLang="en-US" sz="2400" b="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021234527"/>
                      </a:ext>
                    </a:extLst>
                  </a:tr>
                  <a:tr h="646456">
                    <a:tc>
                      <a:txBody>
                        <a:bodyPr/>
                        <a:lstStyle/>
                        <a:p>
                          <a:r>
                            <a:rPr lang="en-US" altLang="zh-TW" sz="2400" dirty="0"/>
                            <a:t>Area</a:t>
                          </a:r>
                          <a:endParaRPr lang="zh-TW" altLang="en-US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400" b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12,618,973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zh-TW" altLang="zh-TW" sz="2400" b="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+mn-lt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b="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+mn-lt"/>
                                      <a:ea typeface="+mn-ea"/>
                                      <a:cs typeface="+mn-cs"/>
                                    </a:rPr>
                                    <m:t>𝜇</m:t>
                                  </m:r>
                                  <m:r>
                                    <a:rPr lang="en-US" altLang="zh-TW" sz="2400" b="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+mn-lt"/>
                                      <a:ea typeface="+mn-ea"/>
                                      <a:cs typeface="+mn-cs"/>
                                    </a:rPr>
                                    <m:t>𝑚</m:t>
                                  </m:r>
                                </m:e>
                                <m:sup>
                                  <m:r>
                                    <a:rPr lang="en-US" altLang="zh-TW" sz="2400" b="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+mn-lt"/>
                                      <a:ea typeface="+mn-ea"/>
                                      <a:cs typeface="+mn-cs"/>
                                    </a:rPr>
                                    <m:t>2</m:t>
                                  </m:r>
                                </m:sup>
                              </m:sSup>
                            </m:oMath>
                          </a14:m>
                          <a:endParaRPr lang="zh-TW" altLang="en-US" sz="2400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400" b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10,283,874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zh-TW" altLang="zh-TW" sz="2400" b="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+mn-lt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b="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 </m:t>
                                  </m:r>
                                  <m:r>
                                    <a:rPr lang="en-US" altLang="zh-TW" sz="2400" b="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+mn-lt"/>
                                      <a:ea typeface="+mn-ea"/>
                                      <a:cs typeface="+mn-cs"/>
                                    </a:rPr>
                                    <m:t>𝜇</m:t>
                                  </m:r>
                                  <m:r>
                                    <a:rPr lang="en-US" altLang="zh-TW" sz="2400" b="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+mn-lt"/>
                                      <a:ea typeface="+mn-ea"/>
                                      <a:cs typeface="+mn-cs"/>
                                    </a:rPr>
                                    <m:t>𝑚</m:t>
                                  </m:r>
                                </m:e>
                                <m:sup>
                                  <m:r>
                                    <a:rPr lang="en-US" altLang="zh-TW" sz="2400" b="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+mn-lt"/>
                                      <a:ea typeface="+mn-ea"/>
                                      <a:cs typeface="+mn-cs"/>
                                    </a:rPr>
                                    <m:t>2</m:t>
                                  </m:r>
                                </m:sup>
                              </m:sSup>
                            </m:oMath>
                          </a14:m>
                          <a:endParaRPr lang="zh-TW" altLang="en-US" sz="2400" b="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385144939"/>
                      </a:ext>
                    </a:extLst>
                  </a:tr>
                  <a:tr h="644579">
                    <a:tc rowSpan="2">
                      <a:txBody>
                        <a:bodyPr/>
                        <a:lstStyle/>
                        <a:p>
                          <a:r>
                            <a:rPr lang="en-US" altLang="zh-TW" sz="2400" dirty="0"/>
                            <a:t>Processing Speed</a:t>
                          </a:r>
                          <a:endParaRPr lang="zh-TW" altLang="en-US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400" b="1" kern="1200" dirty="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Only AP</a:t>
                          </a:r>
                          <a:endParaRPr lang="zh-TW" altLang="en-US" sz="2400" b="1" kern="1200" dirty="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solidFill>
                          <a:srgbClr val="E4831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400" b="1" kern="1200" dirty="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AP + CPU</a:t>
                          </a:r>
                          <a:endParaRPr lang="zh-TW" altLang="en-US" sz="2400" b="1" kern="1200" dirty="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solidFill>
                          <a:srgbClr val="E4831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32376350"/>
                      </a:ext>
                    </a:extLst>
                  </a:tr>
                  <a:tr h="644579">
                    <a:tc vMerge="1"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400" b="0" dirty="0"/>
                            <a:t>10,000 FPS</a:t>
                          </a:r>
                          <a:endParaRPr lang="zh-TW" altLang="en-US" sz="2400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400" b="0" dirty="0"/>
                            <a:t>25</a:t>
                          </a:r>
                          <a:r>
                            <a:rPr lang="zh-TW" altLang="en-US" sz="2400" b="0" dirty="0"/>
                            <a:t> </a:t>
                          </a:r>
                          <a:r>
                            <a:rPr lang="en-US" altLang="zh-TW" sz="2400" b="0" dirty="0"/>
                            <a:t>FPS</a:t>
                          </a:r>
                          <a:endParaRPr lang="zh-TW" altLang="en-US" sz="2400" b="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566187763"/>
                      </a:ext>
                    </a:extLst>
                  </a:tr>
                  <a:tr h="644579">
                    <a:tc>
                      <a:txBody>
                        <a:bodyPr/>
                        <a:lstStyle/>
                        <a:p>
                          <a:r>
                            <a:rPr lang="en-US" altLang="zh-TW" sz="2400" dirty="0"/>
                            <a:t>Data bit width</a:t>
                          </a:r>
                          <a:endParaRPr lang="zh-TW" altLang="en-US" sz="2400" dirty="0"/>
                        </a:p>
                      </a:txBody>
                      <a:tcPr anchor="ctr"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400" b="0" dirty="0"/>
                            <a:t>32-bit Fixed-Point Value (Q15.16)</a:t>
                          </a:r>
                          <a:endParaRPr lang="zh-TW" altLang="en-US" sz="2400" b="0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TW" altLang="en-US" sz="2400" b="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012403159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9" name="表格 9">
                <a:extLst>
                  <a:ext uri="{FF2B5EF4-FFF2-40B4-BE49-F238E27FC236}">
                    <a16:creationId xmlns:a16="http://schemas.microsoft.com/office/drawing/2014/main" id="{510EB6F3-86A3-494C-8804-4AE7B1A9FFC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7691051"/>
                  </p:ext>
                </p:extLst>
              </p:nvPr>
            </p:nvGraphicFramePr>
            <p:xfrm>
              <a:off x="1206366" y="1748121"/>
              <a:ext cx="9840228" cy="451393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280076">
                      <a:extLst>
                        <a:ext uri="{9D8B030D-6E8A-4147-A177-3AD203B41FA5}">
                          <a16:colId xmlns:a16="http://schemas.microsoft.com/office/drawing/2014/main" val="2957183994"/>
                        </a:ext>
                      </a:extLst>
                    </a:gridCol>
                    <a:gridCol w="3280076">
                      <a:extLst>
                        <a:ext uri="{9D8B030D-6E8A-4147-A177-3AD203B41FA5}">
                          <a16:colId xmlns:a16="http://schemas.microsoft.com/office/drawing/2014/main" val="2363163823"/>
                        </a:ext>
                      </a:extLst>
                    </a:gridCol>
                    <a:gridCol w="3280076">
                      <a:extLst>
                        <a:ext uri="{9D8B030D-6E8A-4147-A177-3AD203B41FA5}">
                          <a16:colId xmlns:a16="http://schemas.microsoft.com/office/drawing/2014/main" val="1454388270"/>
                        </a:ext>
                      </a:extLst>
                    </a:gridCol>
                  </a:tblGrid>
                  <a:tr h="644579">
                    <a:tc>
                      <a:txBody>
                        <a:bodyPr/>
                        <a:lstStyle/>
                        <a:p>
                          <a:endParaRPr lang="zh-TW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400" dirty="0"/>
                            <a:t>Synthesis</a:t>
                          </a:r>
                          <a:endParaRPr lang="zh-TW" altLang="en-US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400" dirty="0"/>
                            <a:t>APR</a:t>
                          </a:r>
                          <a:endParaRPr lang="zh-TW" altLang="en-US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606708484"/>
                      </a:ext>
                    </a:extLst>
                  </a:tr>
                  <a:tr h="644579">
                    <a:tc>
                      <a:txBody>
                        <a:bodyPr/>
                        <a:lstStyle/>
                        <a:p>
                          <a:r>
                            <a:rPr lang="en-US" altLang="zh-TW" sz="2400" dirty="0"/>
                            <a:t>Max working frequency </a:t>
                          </a:r>
                          <a:endParaRPr lang="zh-TW" altLang="en-US" sz="2400" dirty="0"/>
                        </a:p>
                      </a:txBody>
                      <a:tcPr anchor="ctr"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400" dirty="0"/>
                            <a:t>80 MHz</a:t>
                          </a:r>
                          <a:endParaRPr lang="zh-TW" altLang="en-US" sz="2400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5447316"/>
                      </a:ext>
                    </a:extLst>
                  </a:tr>
                  <a:tr h="644579">
                    <a:tc>
                      <a:txBody>
                        <a:bodyPr/>
                        <a:lstStyle/>
                        <a:p>
                          <a:r>
                            <a:rPr lang="en-US" altLang="zh-TW" sz="2400" dirty="0"/>
                            <a:t>Power</a:t>
                          </a:r>
                          <a:endParaRPr lang="zh-TW" altLang="en-US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400" b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206.72 </a:t>
                          </a:r>
                          <a:r>
                            <a:rPr lang="en-US" altLang="zh-TW" sz="2400" b="0" i="1" kern="1200" dirty="0" err="1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mW</a:t>
                          </a:r>
                          <a:endParaRPr lang="zh-TW" altLang="en-US" sz="2400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400" b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874.65 </a:t>
                          </a:r>
                          <a:r>
                            <a:rPr lang="en-US" altLang="zh-TW" sz="2400" b="0" i="1" kern="1200" dirty="0" err="1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mW</a:t>
                          </a:r>
                          <a:endParaRPr lang="zh-TW" altLang="en-US" sz="2400" b="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021234527"/>
                      </a:ext>
                    </a:extLst>
                  </a:tr>
                  <a:tr h="646456">
                    <a:tc>
                      <a:txBody>
                        <a:bodyPr/>
                        <a:lstStyle/>
                        <a:p>
                          <a:r>
                            <a:rPr lang="en-US" altLang="zh-TW" sz="2400" dirty="0"/>
                            <a:t>Area</a:t>
                          </a:r>
                          <a:endParaRPr lang="zh-TW" altLang="en-US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0372" t="-300943" r="-100929" b="-3066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00000" t="-300943" r="-742" b="-30660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85144939"/>
                      </a:ext>
                    </a:extLst>
                  </a:tr>
                  <a:tr h="644579">
                    <a:tc rowSpan="2">
                      <a:txBody>
                        <a:bodyPr/>
                        <a:lstStyle/>
                        <a:p>
                          <a:r>
                            <a:rPr lang="en-US" altLang="zh-TW" sz="2400" dirty="0"/>
                            <a:t>Processing Speed</a:t>
                          </a:r>
                          <a:endParaRPr lang="zh-TW" altLang="en-US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400" b="1" kern="1200" dirty="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Only AP</a:t>
                          </a:r>
                          <a:endParaRPr lang="zh-TW" altLang="en-US" sz="2400" b="1" kern="1200" dirty="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solidFill>
                          <a:srgbClr val="E4831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400" b="1" kern="1200" dirty="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AP + CPU</a:t>
                          </a:r>
                          <a:endParaRPr lang="zh-TW" altLang="en-US" sz="2400" b="1" kern="1200" dirty="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solidFill>
                          <a:srgbClr val="E4831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32376350"/>
                      </a:ext>
                    </a:extLst>
                  </a:tr>
                  <a:tr h="644579">
                    <a:tc vMerge="1"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400" b="0" dirty="0"/>
                            <a:t>10,000 FPS</a:t>
                          </a:r>
                          <a:endParaRPr lang="zh-TW" altLang="en-US" sz="2400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400" b="0" dirty="0"/>
                            <a:t>25</a:t>
                          </a:r>
                          <a:r>
                            <a:rPr lang="zh-TW" altLang="en-US" sz="2400" b="0" dirty="0"/>
                            <a:t> </a:t>
                          </a:r>
                          <a:r>
                            <a:rPr lang="en-US" altLang="zh-TW" sz="2400" b="0" dirty="0"/>
                            <a:t>FPS</a:t>
                          </a:r>
                          <a:endParaRPr lang="zh-TW" altLang="en-US" sz="2400" b="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566187763"/>
                      </a:ext>
                    </a:extLst>
                  </a:tr>
                  <a:tr h="644579">
                    <a:tc>
                      <a:txBody>
                        <a:bodyPr/>
                        <a:lstStyle/>
                        <a:p>
                          <a:r>
                            <a:rPr lang="en-US" altLang="zh-TW" sz="2400" dirty="0"/>
                            <a:t>Data bit width</a:t>
                          </a:r>
                          <a:endParaRPr lang="zh-TW" altLang="en-US" sz="2400" dirty="0"/>
                        </a:p>
                      </a:txBody>
                      <a:tcPr anchor="ctr"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400" b="0" dirty="0"/>
                            <a:t>32-bit Fixed-Point Value (Q15.16)</a:t>
                          </a:r>
                          <a:endParaRPr lang="zh-TW" altLang="en-US" sz="2400" b="0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TW" altLang="en-US" sz="2400" b="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012403159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3843638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AB0481B-870D-4801-B606-6ADD6EDF8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Benchmark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E4D01E7-1B3A-4719-8C17-8662219953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71557"/>
            <a:ext cx="10058400" cy="4023360"/>
          </a:xfrm>
        </p:spPr>
        <p:txBody>
          <a:bodyPr>
            <a:normAutofit/>
          </a:bodyPr>
          <a:lstStyle/>
          <a:p>
            <a:r>
              <a:rPr lang="en-US" altLang="zh-TW" sz="2400" dirty="0"/>
              <a:t>We prepare ten sets of 3-frame video sequences.</a:t>
            </a:r>
          </a:p>
          <a:p>
            <a:pPr lvl="1"/>
            <a:r>
              <a:rPr lang="en-US" altLang="zh-TW" sz="2200" dirty="0"/>
              <a:t>To compute the bounding box’s IOU between our result and the </a:t>
            </a:r>
            <a:r>
              <a:rPr lang="en-US" altLang="zh-TW" sz="2200" dirty="0" err="1"/>
              <a:t>groundtruth</a:t>
            </a:r>
            <a:r>
              <a:rPr lang="en-US" altLang="zh-TW" sz="2200" dirty="0"/>
              <a:t>.</a:t>
            </a:r>
          </a:p>
          <a:p>
            <a:pPr lvl="1"/>
            <a:endParaRPr lang="en-US" altLang="zh-TW" sz="2200" dirty="0"/>
          </a:p>
          <a:p>
            <a:pPr lvl="1"/>
            <a:endParaRPr lang="en-US" altLang="zh-TW" sz="2200" dirty="0"/>
          </a:p>
          <a:p>
            <a:pPr lvl="1"/>
            <a:endParaRPr lang="en-US" altLang="zh-TW" sz="2200" dirty="0"/>
          </a:p>
          <a:p>
            <a:pPr lvl="1"/>
            <a:r>
              <a:rPr lang="en-US" altLang="zh-TW" sz="2200" dirty="0"/>
              <a:t>Average IOU : </a:t>
            </a:r>
            <a:r>
              <a:rPr lang="en-US" altLang="zh-TW" sz="2200" b="1" dirty="0"/>
              <a:t>85%</a:t>
            </a:r>
            <a:endParaRPr lang="zh-TW" altLang="en-US" sz="2200" b="1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D17394A-23C2-49B8-AB90-6AD4DD736D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D4A581-9560-46CB-90D9-04E1D61B1567}" type="slidenum">
              <a:rPr lang="zh-TW" altLang="en-US" smtClean="0"/>
              <a:t>23</a:t>
            </a:fld>
            <a:endParaRPr lang="zh-TW" altLang="en-US"/>
          </a:p>
        </p:txBody>
      </p:sp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25596F86-495A-492E-9A73-3F13ACAAF0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572922"/>
              </p:ext>
            </p:extLst>
          </p:nvPr>
        </p:nvGraphicFramePr>
        <p:xfrm>
          <a:off x="1867035" y="2636664"/>
          <a:ext cx="845793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5150">
                  <a:extLst>
                    <a:ext uri="{9D8B030D-6E8A-4147-A177-3AD203B41FA5}">
                      <a16:colId xmlns:a16="http://schemas.microsoft.com/office/drawing/2014/main" val="195236891"/>
                    </a:ext>
                  </a:extLst>
                </a:gridCol>
                <a:gridCol w="756278">
                  <a:extLst>
                    <a:ext uri="{9D8B030D-6E8A-4147-A177-3AD203B41FA5}">
                      <a16:colId xmlns:a16="http://schemas.microsoft.com/office/drawing/2014/main" val="4196276421"/>
                    </a:ext>
                  </a:extLst>
                </a:gridCol>
                <a:gridCol w="756278">
                  <a:extLst>
                    <a:ext uri="{9D8B030D-6E8A-4147-A177-3AD203B41FA5}">
                      <a16:colId xmlns:a16="http://schemas.microsoft.com/office/drawing/2014/main" val="130238199"/>
                    </a:ext>
                  </a:extLst>
                </a:gridCol>
                <a:gridCol w="756278">
                  <a:extLst>
                    <a:ext uri="{9D8B030D-6E8A-4147-A177-3AD203B41FA5}">
                      <a16:colId xmlns:a16="http://schemas.microsoft.com/office/drawing/2014/main" val="2965378911"/>
                    </a:ext>
                  </a:extLst>
                </a:gridCol>
                <a:gridCol w="756278">
                  <a:extLst>
                    <a:ext uri="{9D8B030D-6E8A-4147-A177-3AD203B41FA5}">
                      <a16:colId xmlns:a16="http://schemas.microsoft.com/office/drawing/2014/main" val="1834398677"/>
                    </a:ext>
                  </a:extLst>
                </a:gridCol>
                <a:gridCol w="756278">
                  <a:extLst>
                    <a:ext uri="{9D8B030D-6E8A-4147-A177-3AD203B41FA5}">
                      <a16:colId xmlns:a16="http://schemas.microsoft.com/office/drawing/2014/main" val="1667853995"/>
                    </a:ext>
                  </a:extLst>
                </a:gridCol>
                <a:gridCol w="756278">
                  <a:extLst>
                    <a:ext uri="{9D8B030D-6E8A-4147-A177-3AD203B41FA5}">
                      <a16:colId xmlns:a16="http://schemas.microsoft.com/office/drawing/2014/main" val="1081192257"/>
                    </a:ext>
                  </a:extLst>
                </a:gridCol>
                <a:gridCol w="756278">
                  <a:extLst>
                    <a:ext uri="{9D8B030D-6E8A-4147-A177-3AD203B41FA5}">
                      <a16:colId xmlns:a16="http://schemas.microsoft.com/office/drawing/2014/main" val="1300393952"/>
                    </a:ext>
                  </a:extLst>
                </a:gridCol>
                <a:gridCol w="756278">
                  <a:extLst>
                    <a:ext uri="{9D8B030D-6E8A-4147-A177-3AD203B41FA5}">
                      <a16:colId xmlns:a16="http://schemas.microsoft.com/office/drawing/2014/main" val="474897533"/>
                    </a:ext>
                  </a:extLst>
                </a:gridCol>
                <a:gridCol w="756278">
                  <a:extLst>
                    <a:ext uri="{9D8B030D-6E8A-4147-A177-3AD203B41FA5}">
                      <a16:colId xmlns:a16="http://schemas.microsoft.com/office/drawing/2014/main" val="2550461456"/>
                    </a:ext>
                  </a:extLst>
                </a:gridCol>
                <a:gridCol w="756278">
                  <a:extLst>
                    <a:ext uri="{9D8B030D-6E8A-4147-A177-3AD203B41FA5}">
                      <a16:colId xmlns:a16="http://schemas.microsoft.com/office/drawing/2014/main" val="18511734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3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4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5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6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7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8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9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10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53422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frame1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100%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90.8%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35.2%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100%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100%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96.9%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100%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100%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93.8%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29.7%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20951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frame2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100%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93.8%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23.4%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96.9%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100%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96.9%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100%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100%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90.8%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42.5%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0594264"/>
                  </a:ext>
                </a:extLst>
              </a:tr>
            </a:tbl>
          </a:graphicData>
        </a:graphic>
      </p:graphicFrame>
      <p:sp>
        <p:nvSpPr>
          <p:cNvPr id="7" name="文字方塊 6">
            <a:extLst>
              <a:ext uri="{FF2B5EF4-FFF2-40B4-BE49-F238E27FC236}">
                <a16:creationId xmlns:a16="http://schemas.microsoft.com/office/drawing/2014/main" id="{ABEDE60C-A8F9-470E-B9F0-C7E18C441A40}"/>
              </a:ext>
            </a:extLst>
          </p:cNvPr>
          <p:cNvSpPr txBox="1"/>
          <p:nvPr/>
        </p:nvSpPr>
        <p:spPr>
          <a:xfrm>
            <a:off x="7310086" y="1765588"/>
            <a:ext cx="48819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/>
              <a:t>*</a:t>
            </a:r>
            <a:r>
              <a:rPr lang="en-US" altLang="zh-TW" sz="1200" dirty="0" err="1"/>
              <a:t>Groundtruth</a:t>
            </a:r>
            <a:r>
              <a:rPr lang="en-US" altLang="zh-TW" sz="1200" dirty="0"/>
              <a:t> of frame0 is given for the main program to initialize the filter.</a:t>
            </a:r>
            <a:endParaRPr lang="zh-TW" altLang="en-US" sz="1200" dirty="0"/>
          </a:p>
        </p:txBody>
      </p:sp>
      <p:pic>
        <p:nvPicPr>
          <p:cNvPr id="9" name="圖片 8" descr="一張含有 文字, 櫃子, 廚房, 個人 的圖片&#10;&#10;自動產生的描述">
            <a:extLst>
              <a:ext uri="{FF2B5EF4-FFF2-40B4-BE49-F238E27FC236}">
                <a16:creationId xmlns:a16="http://schemas.microsoft.com/office/drawing/2014/main" id="{C26F00B5-FA15-4C84-A4ED-0DA8C07C6C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4483" y="4202994"/>
            <a:ext cx="3048000" cy="2286000"/>
          </a:xfrm>
          <a:prstGeom prst="rect">
            <a:avLst/>
          </a:prstGeom>
        </p:spPr>
      </p:pic>
      <p:pic>
        <p:nvPicPr>
          <p:cNvPr id="11" name="圖片 10" descr="一張含有 文字, 個人, 牆, 櫃子 的圖片&#10;&#10;自動產生的描述">
            <a:extLst>
              <a:ext uri="{FF2B5EF4-FFF2-40B4-BE49-F238E27FC236}">
                <a16:creationId xmlns:a16="http://schemas.microsoft.com/office/drawing/2014/main" id="{F1843182-5C32-4A0A-ACB8-04BE1E7964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2480" y="4231536"/>
            <a:ext cx="3048000" cy="2286000"/>
          </a:xfrm>
          <a:prstGeom prst="rect">
            <a:avLst/>
          </a:prstGeom>
        </p:spPr>
      </p:pic>
      <p:pic>
        <p:nvPicPr>
          <p:cNvPr id="13" name="圖片 12" descr="一張含有 個人, 室內 的圖片&#10;&#10;自動產生的描述">
            <a:extLst>
              <a:ext uri="{FF2B5EF4-FFF2-40B4-BE49-F238E27FC236}">
                <a16:creationId xmlns:a16="http://schemas.microsoft.com/office/drawing/2014/main" id="{41910CD1-6CAB-4B12-AD69-400CA0DCBB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320" y="4231536"/>
            <a:ext cx="3048000" cy="2286000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2E99705C-349E-491A-8B42-CC5681C00713}"/>
              </a:ext>
            </a:extLst>
          </p:cNvPr>
          <p:cNvSpPr txBox="1"/>
          <p:nvPr/>
        </p:nvSpPr>
        <p:spPr>
          <a:xfrm>
            <a:off x="7906713" y="3833662"/>
            <a:ext cx="3563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Red : </a:t>
            </a:r>
            <a:r>
              <a:rPr lang="en-US" altLang="zh-TW" dirty="0" err="1">
                <a:solidFill>
                  <a:srgbClr val="FF0000"/>
                </a:solidFill>
              </a:rPr>
              <a:t>Groundtruth</a:t>
            </a:r>
            <a:r>
              <a:rPr lang="en-US" altLang="zh-TW" dirty="0">
                <a:solidFill>
                  <a:srgbClr val="FF0000"/>
                </a:solidFill>
              </a:rPr>
              <a:t> </a:t>
            </a:r>
            <a:r>
              <a:rPr lang="en-US" altLang="zh-TW" dirty="0"/>
              <a:t>/ </a:t>
            </a:r>
            <a:r>
              <a:rPr lang="en-US" altLang="zh-TW" dirty="0">
                <a:solidFill>
                  <a:srgbClr val="0070C0"/>
                </a:solidFill>
              </a:rPr>
              <a:t>Blue :</a:t>
            </a:r>
            <a:r>
              <a:rPr lang="en-US" altLang="zh-TW" dirty="0"/>
              <a:t> </a:t>
            </a:r>
            <a:r>
              <a:rPr lang="en-US" altLang="zh-TW" dirty="0">
                <a:solidFill>
                  <a:srgbClr val="0070C0"/>
                </a:solidFill>
              </a:rPr>
              <a:t>Inference</a:t>
            </a:r>
            <a:endParaRPr lang="zh-TW" alt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60948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6115DA3-26E7-4CB2-93DE-09982670A2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Conclusion and Future Work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A120AEC-E5DB-4A1E-B50F-4AB5AB7417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TW" sz="2400" dirty="0"/>
              <a:t>Conclusion</a:t>
            </a:r>
          </a:p>
          <a:p>
            <a:pPr lvl="1"/>
            <a:r>
              <a:rPr lang="en-US" altLang="zh-TW" sz="2000" dirty="0"/>
              <a:t>Our AP can operate 1024-point 2D FFT/IFFT ,32-bit complex number division and multiplication. And can be used to accelerate the correlation-based object tracking algorithm.</a:t>
            </a:r>
          </a:p>
          <a:p>
            <a:pPr lvl="1"/>
            <a:r>
              <a:rPr lang="en-US" altLang="zh-TW" sz="2000" dirty="0"/>
              <a:t>The system can work at 80 MHz, and speed up to 25 FPS.</a:t>
            </a:r>
          </a:p>
          <a:p>
            <a:pPr lvl="1"/>
            <a:endParaRPr lang="en-US" altLang="zh-TW" sz="2000" dirty="0"/>
          </a:p>
          <a:p>
            <a:r>
              <a:rPr lang="en-US" altLang="zh-TW" sz="2400" dirty="0"/>
              <a:t>Future Work</a:t>
            </a:r>
          </a:p>
          <a:p>
            <a:pPr lvl="1"/>
            <a:r>
              <a:rPr lang="en-US" altLang="zh-TW" sz="2000" dirty="0"/>
              <a:t>The system spends too much time on data movement.</a:t>
            </a:r>
            <a:r>
              <a:rPr lang="zh-TW" altLang="en-US" sz="2000" dirty="0"/>
              <a:t> </a:t>
            </a:r>
            <a:endParaRPr lang="en-US" altLang="zh-TW" sz="2000" dirty="0"/>
          </a:p>
          <a:p>
            <a:pPr lvl="2"/>
            <a:r>
              <a:rPr lang="en-US" altLang="zh-TW" sz="1600" dirty="0"/>
              <a:t>Direct Memory Access</a:t>
            </a:r>
          </a:p>
          <a:p>
            <a:pPr lvl="2"/>
            <a:r>
              <a:rPr lang="en-US" altLang="zh-TW" sz="1600" dirty="0"/>
              <a:t>AXI</a:t>
            </a:r>
            <a:r>
              <a:rPr lang="zh-TW" altLang="en-US" sz="1600" dirty="0"/>
              <a:t> </a:t>
            </a:r>
            <a:r>
              <a:rPr lang="en-US" altLang="zh-TW" sz="1600" dirty="0"/>
              <a:t>Burst</a:t>
            </a:r>
            <a:r>
              <a:rPr lang="zh-TW" altLang="en-US" sz="1600" dirty="0"/>
              <a:t> </a:t>
            </a:r>
            <a:r>
              <a:rPr lang="en-US" altLang="zh-TW" sz="1600" dirty="0"/>
              <a:t>Mode</a:t>
            </a:r>
          </a:p>
          <a:p>
            <a:pPr lvl="1"/>
            <a:r>
              <a:rPr lang="en-US" altLang="zh-TW" sz="2000" dirty="0"/>
              <a:t>Because the lack of DMA, CPU always needs to move the data from DRAM to AP. If DMA is available, parallel processing can be realized.</a:t>
            </a:r>
          </a:p>
          <a:p>
            <a:pPr lvl="2"/>
            <a:r>
              <a:rPr lang="en-US" altLang="zh-TW" sz="1600" dirty="0"/>
              <a:t>Ex: When AP is doing FFT + divide (Filter Update), CPU can do FFT for response calculation.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D0981BD-F3C0-45A8-8737-CD136BCAE5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D4A581-9560-46CB-90D9-04E1D61B1567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213297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Outline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/>
              <a:t>Introduction to the Application</a:t>
            </a:r>
          </a:p>
          <a:p>
            <a:r>
              <a:rPr lang="en-US" altLang="zh-TW" sz="2400" dirty="0"/>
              <a:t>Algorithm Analysis</a:t>
            </a:r>
          </a:p>
          <a:p>
            <a:r>
              <a:rPr lang="en-US" altLang="zh-TW" sz="2400" dirty="0"/>
              <a:t>System Architecture and Operating Flow</a:t>
            </a:r>
          </a:p>
          <a:p>
            <a:r>
              <a:rPr lang="en-US" altLang="zh-TW" sz="2400" dirty="0"/>
              <a:t>AP Architecture</a:t>
            </a:r>
          </a:p>
          <a:p>
            <a:r>
              <a:rPr lang="en-US" altLang="zh-TW" sz="2400" dirty="0"/>
              <a:t>System Specification</a:t>
            </a:r>
          </a:p>
          <a:p>
            <a:r>
              <a:rPr lang="en-US" altLang="zh-TW" sz="2400" dirty="0"/>
              <a:t>Benchmark</a:t>
            </a:r>
          </a:p>
          <a:p>
            <a:r>
              <a:rPr lang="en-US" altLang="zh-TW" sz="2400" dirty="0"/>
              <a:t>Conclusion and Future Work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D4A581-9560-46CB-90D9-04E1D61B1567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827992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Introduction to the Application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097280" y="1835505"/>
            <a:ext cx="10058400" cy="4023360"/>
          </a:xfrm>
        </p:spPr>
        <p:txBody>
          <a:bodyPr>
            <a:normAutofit/>
          </a:bodyPr>
          <a:lstStyle/>
          <a:p>
            <a:r>
              <a:rPr lang="en-US" altLang="zh-TW" sz="2400" dirty="0"/>
              <a:t>Correlation Filter : An online-training correlation filter</a:t>
            </a:r>
          </a:p>
          <a:p>
            <a:pPr lvl="1"/>
            <a:r>
              <a:rPr lang="en-US" altLang="zh-TW" sz="2000" dirty="0"/>
              <a:t>Introduce the concept of signal correlation (Convolution) in DSP, DCF is a filter to calculate the correlation between filter and input frame.</a:t>
            </a:r>
          </a:p>
          <a:p>
            <a:pPr lvl="1"/>
            <a:r>
              <a:rPr lang="en-US" altLang="zh-TW" sz="2000" dirty="0"/>
              <a:t>To reduce the computing complexity, the correlation computing and the filter updating are both processed in </a:t>
            </a:r>
            <a:r>
              <a:rPr lang="en-US" altLang="zh-TW" sz="2000" b="1" dirty="0"/>
              <a:t>frequency domain</a:t>
            </a:r>
            <a:r>
              <a:rPr lang="en-US" altLang="zh-TW" sz="2000" dirty="0"/>
              <a:t> by doing Fast Fourier Transform.</a:t>
            </a:r>
            <a:endParaRPr lang="zh-TW" altLang="en-US" sz="2000" dirty="0"/>
          </a:p>
          <a:p>
            <a:endParaRPr lang="zh-TW" altLang="en-US" sz="3600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366A2614-FFF4-4551-BDE4-69E7042021BB}"/>
              </a:ext>
            </a:extLst>
          </p:cNvPr>
          <p:cNvSpPr txBox="1"/>
          <p:nvPr/>
        </p:nvSpPr>
        <p:spPr>
          <a:xfrm>
            <a:off x="1424344" y="6459784"/>
            <a:ext cx="8510193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altLang="zh-TW" sz="1400" b="0" i="1" dirty="0"/>
              <a:t>D. S. </a:t>
            </a:r>
            <a:r>
              <a:rPr lang="en-US" altLang="zh-TW" sz="1400" b="0" i="1" dirty="0" err="1"/>
              <a:t>Bolme</a:t>
            </a:r>
            <a:r>
              <a:rPr lang="en-US" altLang="zh-TW" sz="1400" b="0" i="1" dirty="0"/>
              <a:t>, J. R. Beveridge, B. A. Draper and Y. M. </a:t>
            </a:r>
            <a:r>
              <a:rPr lang="en-US" altLang="zh-TW" sz="1400" b="0" i="1" dirty="0" err="1"/>
              <a:t>Lui</a:t>
            </a:r>
            <a:r>
              <a:rPr lang="en-US" altLang="zh-TW" sz="1400" b="0" i="1" dirty="0"/>
              <a:t>, "Visual object tracking using adaptive correlation filters", 2010 CVPR.</a:t>
            </a:r>
            <a:endParaRPr lang="zh-TW" altLang="en-US" sz="1400" b="0" i="1" dirty="0">
              <a:latin typeface="+mj-lt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B4B7433-C7E2-4D88-98BF-5B5B295834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6481" y="3553638"/>
            <a:ext cx="3202158" cy="2697754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D26D4821-5397-4996-A763-0CA802FD5B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2605" y="3548648"/>
            <a:ext cx="3912587" cy="2702744"/>
          </a:xfrm>
          <a:prstGeom prst="rect">
            <a:avLst/>
          </a:prstGeom>
        </p:spPr>
      </p:pic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D4A581-9560-46CB-90D9-04E1D61B1567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776020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74E4EA20-8A59-4C44-B479-0A3069BBD2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4545" y="496938"/>
            <a:ext cx="8818685" cy="1143000"/>
          </a:xfrm>
        </p:spPr>
        <p:txBody>
          <a:bodyPr>
            <a:normAutofit/>
          </a:bodyPr>
          <a:lstStyle/>
          <a:p>
            <a:r>
              <a:rPr lang="en-US" altLang="zh-TW" dirty="0">
                <a:solidFill>
                  <a:schemeClr val="tx1"/>
                </a:solidFill>
              </a:rPr>
              <a:t>Correlation Filter – Tracking Process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0BF11E66-52B4-46B1-BF5A-3A592184F7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3637" y="3679789"/>
            <a:ext cx="9699991" cy="2444824"/>
          </a:xfrm>
        </p:spPr>
        <p:txBody>
          <a:bodyPr>
            <a:normAutofit/>
          </a:bodyPr>
          <a:lstStyle/>
          <a:p>
            <a:r>
              <a:rPr lang="en-US" altLang="zh-TW" sz="2400" dirty="0"/>
              <a:t>Updating:</a:t>
            </a:r>
          </a:p>
          <a:p>
            <a:pPr lvl="1"/>
            <a:r>
              <a:rPr lang="en-US" altLang="zh-TW" sz="2200" dirty="0"/>
              <a:t>Update the filter according to the given input feature of the tracking target.</a:t>
            </a:r>
          </a:p>
          <a:p>
            <a:r>
              <a:rPr lang="en-US" altLang="zh-TW" sz="2400" dirty="0"/>
              <a:t>Tracking :</a:t>
            </a:r>
          </a:p>
          <a:p>
            <a:pPr lvl="1"/>
            <a:r>
              <a:rPr lang="en-US" altLang="zh-TW" sz="2000" dirty="0"/>
              <a:t>After filter updating, the location corresponding to the maximum value in the correlation output indicates the new position of the target.</a:t>
            </a:r>
          </a:p>
          <a:p>
            <a:pPr lvl="1"/>
            <a:r>
              <a:rPr lang="en-US" altLang="zh-TW" sz="2000" dirty="0"/>
              <a:t>The filter updating is then performed based on that new location.</a:t>
            </a:r>
            <a:endParaRPr lang="zh-TW" altLang="en-US" sz="2000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D4A581-9560-46CB-90D9-04E1D61B1567}" type="slidenum">
              <a:rPr lang="zh-TW" altLang="en-US" smtClean="0"/>
              <a:t>5</a:t>
            </a:fld>
            <a:endParaRPr lang="zh-TW" altLang="en-US"/>
          </a:p>
        </p:txBody>
      </p: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3629B4E0-60AF-4A6A-8900-540B029E7259}"/>
              </a:ext>
            </a:extLst>
          </p:cNvPr>
          <p:cNvGrpSpPr/>
          <p:nvPr/>
        </p:nvGrpSpPr>
        <p:grpSpPr>
          <a:xfrm>
            <a:off x="2255693" y="2881122"/>
            <a:ext cx="6782737" cy="656294"/>
            <a:chOff x="2255693" y="2128647"/>
            <a:chExt cx="6782737" cy="656294"/>
          </a:xfrm>
        </p:grpSpPr>
        <p:grpSp>
          <p:nvGrpSpPr>
            <p:cNvPr id="2" name="群組 1"/>
            <p:cNvGrpSpPr/>
            <p:nvPr/>
          </p:nvGrpSpPr>
          <p:grpSpPr>
            <a:xfrm>
              <a:off x="2808836" y="2128647"/>
              <a:ext cx="5610102" cy="373151"/>
              <a:chOff x="1571747" y="958397"/>
              <a:chExt cx="5610102" cy="373151"/>
            </a:xfrm>
          </p:grpSpPr>
          <p:sp>
            <p:nvSpPr>
              <p:cNvPr id="7" name="矩形: 圓角 4">
                <a:extLst>
                  <a:ext uri="{FF2B5EF4-FFF2-40B4-BE49-F238E27FC236}">
                    <a16:creationId xmlns:a16="http://schemas.microsoft.com/office/drawing/2014/main" id="{60293FD8-418A-4457-A902-A4676ECCFE36}"/>
                  </a:ext>
                </a:extLst>
              </p:cNvPr>
              <p:cNvSpPr/>
              <p:nvPr/>
            </p:nvSpPr>
            <p:spPr bwMode="auto">
              <a:xfrm>
                <a:off x="1571747" y="958397"/>
                <a:ext cx="2495305" cy="372904"/>
              </a:xfrm>
              <a:prstGeom prst="roundRect">
                <a:avLst/>
              </a:prstGeom>
              <a:solidFill>
                <a:schemeClr val="accent1"/>
              </a:solidFill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zh-TW" sz="1800" b="1" i="1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Times New Roman" pitchFamily="18" charset="0"/>
                    <a:ea typeface="Arial Unicode MS" pitchFamily="34" charset="-120"/>
                    <a:cs typeface="Arial" charset="0"/>
                  </a:rPr>
                  <a:t>Updating the Filter</a:t>
                </a:r>
                <a:endParaRPr kumimoji="0" lang="zh-TW" altLang="en-US" sz="1800" b="1" i="1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Times New Roman" pitchFamily="18" charset="0"/>
                  <a:ea typeface="Arial Unicode MS" pitchFamily="34" charset="-120"/>
                  <a:cs typeface="Arial" charset="0"/>
                </a:endParaRPr>
              </a:p>
            </p:txBody>
          </p:sp>
          <p:sp>
            <p:nvSpPr>
              <p:cNvPr id="8" name="矩形: 圓角 5">
                <a:extLst>
                  <a:ext uri="{FF2B5EF4-FFF2-40B4-BE49-F238E27FC236}">
                    <a16:creationId xmlns:a16="http://schemas.microsoft.com/office/drawing/2014/main" id="{8BE68A1A-8D7C-48DA-ACB2-64E4D69026D7}"/>
                  </a:ext>
                </a:extLst>
              </p:cNvPr>
              <p:cNvSpPr/>
              <p:nvPr/>
            </p:nvSpPr>
            <p:spPr bwMode="auto">
              <a:xfrm>
                <a:off x="4686544" y="958644"/>
                <a:ext cx="2495305" cy="372904"/>
              </a:xfrm>
              <a:prstGeom prst="roundRect">
                <a:avLst/>
              </a:prstGeom>
              <a:solidFill>
                <a:schemeClr val="accent1"/>
              </a:solidFill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zh-TW" sz="1800" b="1" i="1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Times New Roman" pitchFamily="18" charset="0"/>
                    <a:ea typeface="Arial Unicode MS" pitchFamily="34" charset="-120"/>
                    <a:cs typeface="Arial" charset="0"/>
                  </a:rPr>
                  <a:t>Tracking the Object</a:t>
                </a:r>
                <a:endParaRPr kumimoji="0" lang="zh-TW" altLang="en-US" sz="1800" b="1" i="1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Times New Roman" pitchFamily="18" charset="0"/>
                  <a:ea typeface="Arial Unicode MS" pitchFamily="34" charset="-120"/>
                  <a:cs typeface="Arial" charset="0"/>
                </a:endParaRPr>
              </a:p>
            </p:txBody>
          </p:sp>
          <p:sp>
            <p:nvSpPr>
              <p:cNvPr id="9" name="箭號: 向右 6">
                <a:extLst>
                  <a:ext uri="{FF2B5EF4-FFF2-40B4-BE49-F238E27FC236}">
                    <a16:creationId xmlns:a16="http://schemas.microsoft.com/office/drawing/2014/main" id="{5A692752-B0A3-4871-97D8-4917C98AC9F3}"/>
                  </a:ext>
                </a:extLst>
              </p:cNvPr>
              <p:cNvSpPr/>
              <p:nvPr/>
            </p:nvSpPr>
            <p:spPr bwMode="auto">
              <a:xfrm>
                <a:off x="4146101" y="1012142"/>
                <a:ext cx="461394" cy="269234"/>
              </a:xfrm>
              <a:prstGeom prst="rightArrow">
                <a:avLst/>
              </a:prstGeom>
              <a:solidFill>
                <a:schemeClr val="accent3">
                  <a:lumMod val="50000"/>
                </a:schemeClr>
              </a:solidFill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TW" altLang="en-US" sz="1800" b="1" i="1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Arial Unicode MS" pitchFamily="34" charset="-120"/>
                  <a:cs typeface="Arial" charset="0"/>
                </a:endParaRPr>
              </a:p>
            </p:txBody>
          </p:sp>
        </p:grpSp>
        <p:sp>
          <p:nvSpPr>
            <p:cNvPr id="16" name="手繪多邊形: 圖案 15">
              <a:extLst>
                <a:ext uri="{FF2B5EF4-FFF2-40B4-BE49-F238E27FC236}">
                  <a16:creationId xmlns:a16="http://schemas.microsoft.com/office/drawing/2014/main" id="{59238764-6797-422C-9CCF-0BEB393F61E5}"/>
                </a:ext>
              </a:extLst>
            </p:cNvPr>
            <p:cNvSpPr/>
            <p:nvPr/>
          </p:nvSpPr>
          <p:spPr bwMode="auto">
            <a:xfrm>
              <a:off x="2255693" y="2166454"/>
              <a:ext cx="6782737" cy="618487"/>
            </a:xfrm>
            <a:custGeom>
              <a:avLst/>
              <a:gdLst>
                <a:gd name="connsiteX0" fmla="*/ 326777 w 6782737"/>
                <a:gd name="connsiteY0" fmla="*/ 0 h 618487"/>
                <a:gd name="connsiteX1" fmla="*/ 461394 w 6782737"/>
                <a:gd name="connsiteY1" fmla="*/ 134617 h 618487"/>
                <a:gd name="connsiteX2" fmla="*/ 326777 w 6782737"/>
                <a:gd name="connsiteY2" fmla="*/ 269234 h 618487"/>
                <a:gd name="connsiteX3" fmla="*/ 326777 w 6782737"/>
                <a:gd name="connsiteY3" fmla="*/ 201926 h 618487"/>
                <a:gd name="connsiteX4" fmla="*/ 162265 w 6782737"/>
                <a:gd name="connsiteY4" fmla="*/ 201926 h 618487"/>
                <a:gd name="connsiteX5" fmla="*/ 162265 w 6782737"/>
                <a:gd name="connsiteY5" fmla="*/ 456222 h 618487"/>
                <a:gd name="connsiteX6" fmla="*/ 6620473 w 6782737"/>
                <a:gd name="connsiteY6" fmla="*/ 456222 h 618487"/>
                <a:gd name="connsiteX7" fmla="*/ 6620473 w 6782737"/>
                <a:gd name="connsiteY7" fmla="*/ 220611 h 618487"/>
                <a:gd name="connsiteX8" fmla="*/ 6243722 w 6782737"/>
                <a:gd name="connsiteY8" fmla="*/ 220611 h 618487"/>
                <a:gd name="connsiteX9" fmla="*/ 6243722 w 6782737"/>
                <a:gd name="connsiteY9" fmla="*/ 58347 h 618487"/>
                <a:gd name="connsiteX10" fmla="*/ 6782737 w 6782737"/>
                <a:gd name="connsiteY10" fmla="*/ 58347 h 618487"/>
                <a:gd name="connsiteX11" fmla="*/ 6782737 w 6782737"/>
                <a:gd name="connsiteY11" fmla="*/ 79471 h 618487"/>
                <a:gd name="connsiteX12" fmla="*/ 6782737 w 6782737"/>
                <a:gd name="connsiteY12" fmla="*/ 220611 h 618487"/>
                <a:gd name="connsiteX13" fmla="*/ 6782737 w 6782737"/>
                <a:gd name="connsiteY13" fmla="*/ 618486 h 618487"/>
                <a:gd name="connsiteX14" fmla="*/ 6782736 w 6782737"/>
                <a:gd name="connsiteY14" fmla="*/ 618486 h 618487"/>
                <a:gd name="connsiteX15" fmla="*/ 6782736 w 6782737"/>
                <a:gd name="connsiteY15" fmla="*/ 618486 h 618487"/>
                <a:gd name="connsiteX16" fmla="*/ 162265 w 6782737"/>
                <a:gd name="connsiteY16" fmla="*/ 618486 h 618487"/>
                <a:gd name="connsiteX17" fmla="*/ 162265 w 6782737"/>
                <a:gd name="connsiteY17" fmla="*/ 618487 h 618487"/>
                <a:gd name="connsiteX18" fmla="*/ 1 w 6782737"/>
                <a:gd name="connsiteY18" fmla="*/ 618487 h 618487"/>
                <a:gd name="connsiteX19" fmla="*/ 1 w 6782737"/>
                <a:gd name="connsiteY19" fmla="*/ 201926 h 618487"/>
                <a:gd name="connsiteX20" fmla="*/ 0 w 6782737"/>
                <a:gd name="connsiteY20" fmla="*/ 201926 h 618487"/>
                <a:gd name="connsiteX21" fmla="*/ 0 w 6782737"/>
                <a:gd name="connsiteY21" fmla="*/ 67309 h 618487"/>
                <a:gd name="connsiteX22" fmla="*/ 326777 w 6782737"/>
                <a:gd name="connsiteY22" fmla="*/ 67309 h 618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6782737" h="618487">
                  <a:moveTo>
                    <a:pt x="326777" y="0"/>
                  </a:moveTo>
                  <a:lnTo>
                    <a:pt x="461394" y="134617"/>
                  </a:lnTo>
                  <a:lnTo>
                    <a:pt x="326777" y="269234"/>
                  </a:lnTo>
                  <a:lnTo>
                    <a:pt x="326777" y="201926"/>
                  </a:lnTo>
                  <a:lnTo>
                    <a:pt x="162265" y="201926"/>
                  </a:lnTo>
                  <a:lnTo>
                    <a:pt x="162265" y="456222"/>
                  </a:lnTo>
                  <a:lnTo>
                    <a:pt x="6620473" y="456222"/>
                  </a:lnTo>
                  <a:lnTo>
                    <a:pt x="6620473" y="220611"/>
                  </a:lnTo>
                  <a:lnTo>
                    <a:pt x="6243722" y="220611"/>
                  </a:lnTo>
                  <a:lnTo>
                    <a:pt x="6243722" y="58347"/>
                  </a:lnTo>
                  <a:lnTo>
                    <a:pt x="6782737" y="58347"/>
                  </a:lnTo>
                  <a:lnTo>
                    <a:pt x="6782737" y="79471"/>
                  </a:lnTo>
                  <a:lnTo>
                    <a:pt x="6782737" y="220611"/>
                  </a:lnTo>
                  <a:lnTo>
                    <a:pt x="6782737" y="618486"/>
                  </a:lnTo>
                  <a:lnTo>
                    <a:pt x="6782736" y="618486"/>
                  </a:lnTo>
                  <a:lnTo>
                    <a:pt x="6782736" y="618486"/>
                  </a:lnTo>
                  <a:lnTo>
                    <a:pt x="162265" y="618486"/>
                  </a:lnTo>
                  <a:lnTo>
                    <a:pt x="162265" y="618487"/>
                  </a:lnTo>
                  <a:lnTo>
                    <a:pt x="1" y="618487"/>
                  </a:lnTo>
                  <a:lnTo>
                    <a:pt x="1" y="201926"/>
                  </a:lnTo>
                  <a:lnTo>
                    <a:pt x="0" y="201926"/>
                  </a:lnTo>
                  <a:lnTo>
                    <a:pt x="0" y="67309"/>
                  </a:lnTo>
                  <a:lnTo>
                    <a:pt x="326777" y="67309"/>
                  </a:ln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1800" b="1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Arial Unicode MS" pitchFamily="34" charset="-120"/>
                <a:cs typeface="Arial" charset="0"/>
              </a:endParaRPr>
            </a:p>
          </p:txBody>
        </p:sp>
      </p:grpSp>
      <p:pic>
        <p:nvPicPr>
          <p:cNvPr id="18" name="圖片 17">
            <a:extLst>
              <a:ext uri="{FF2B5EF4-FFF2-40B4-BE49-F238E27FC236}">
                <a16:creationId xmlns:a16="http://schemas.microsoft.com/office/drawing/2014/main" id="{6F8F3DCD-5295-411C-BDE6-9E469C5008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8836" y="2004923"/>
            <a:ext cx="838317" cy="771633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46A8C0BC-A2F6-45DE-9057-7BBE4BC88C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5824" y="2009686"/>
            <a:ext cx="838317" cy="762106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591D5960-8BBB-42A3-A6A6-68C33A4EFE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6889" y="2004923"/>
            <a:ext cx="828791" cy="790685"/>
          </a:xfrm>
          <a:prstGeom prst="rect">
            <a:avLst/>
          </a:prstGeom>
        </p:spPr>
      </p:pic>
      <p:sp>
        <p:nvSpPr>
          <p:cNvPr id="21" name="文字方塊 20">
            <a:extLst>
              <a:ext uri="{FF2B5EF4-FFF2-40B4-BE49-F238E27FC236}">
                <a16:creationId xmlns:a16="http://schemas.microsoft.com/office/drawing/2014/main" id="{127359C4-7A34-4D74-AD1B-547F55E06B35}"/>
              </a:ext>
            </a:extLst>
          </p:cNvPr>
          <p:cNvSpPr txBox="1"/>
          <p:nvPr/>
        </p:nvSpPr>
        <p:spPr>
          <a:xfrm>
            <a:off x="2940896" y="1780881"/>
            <a:ext cx="5741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/>
              <a:t>Input</a:t>
            </a:r>
            <a:endParaRPr lang="zh-TW" altLang="en-US" sz="1400" dirty="0"/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B4A4FCEB-27E0-4AFA-AA8B-CB3187A89D3C}"/>
              </a:ext>
            </a:extLst>
          </p:cNvPr>
          <p:cNvSpPr txBox="1"/>
          <p:nvPr/>
        </p:nvSpPr>
        <p:spPr>
          <a:xfrm>
            <a:off x="4597884" y="1780881"/>
            <a:ext cx="5610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/>
              <a:t>Filter</a:t>
            </a:r>
            <a:endParaRPr lang="zh-TW" altLang="en-US" sz="1400" dirty="0"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54C70F97-51C5-47D2-B4DF-40F98AEE6589}"/>
              </a:ext>
            </a:extLst>
          </p:cNvPr>
          <p:cNvSpPr txBox="1"/>
          <p:nvPr/>
        </p:nvSpPr>
        <p:spPr>
          <a:xfrm>
            <a:off x="6729464" y="1773757"/>
            <a:ext cx="883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/>
              <a:t>Response</a:t>
            </a:r>
            <a:endParaRPr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3703501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6238933-EA9D-48A4-B586-55C47C9BD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D4A581-9560-46CB-90D9-04E1D61B1567}" type="slidenum">
              <a:rPr lang="zh-TW" altLang="en-US" smtClean="0"/>
              <a:t>6</a:t>
            </a:fld>
            <a:endParaRPr lang="zh-TW" altLang="en-US"/>
          </a:p>
        </p:txBody>
      </p:sp>
      <p:pic>
        <p:nvPicPr>
          <p:cNvPr id="5" name="MOSSE Track davidin300">
            <a:hlinkClick r:id="" action="ppaction://media"/>
            <a:extLst>
              <a:ext uri="{FF2B5EF4-FFF2-40B4-BE49-F238E27FC236}">
                <a16:creationId xmlns:a16="http://schemas.microsoft.com/office/drawing/2014/main" id="{F7819737-6822-4197-ABCA-CD31D75EDF2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22531" y="448898"/>
            <a:ext cx="7946938" cy="5960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218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85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0232DF1-FC5D-4846-9FF8-3B48DC4F6B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tx1"/>
                </a:solidFill>
              </a:rPr>
              <a:t>Algorithm</a:t>
            </a:r>
            <a:endParaRPr lang="zh-TW" alt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DFC55234-3873-45D6-B916-169A08ED86D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r>
                  <a:rPr lang="en-US" altLang="zh-TW" sz="1800" dirty="0"/>
                  <a:t>Input Image         : </a:t>
                </a:r>
                <a14:m>
                  <m:oMath xmlns:m="http://schemas.openxmlformats.org/officeDocument/2006/math">
                    <m:r>
                      <a:rPr lang="en-US" altLang="zh-TW" sz="1800" i="1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altLang="zh-TW" sz="1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ℱ</m:t>
                    </m:r>
                    <m:d>
                      <m:dPr>
                        <m:ctrlPr>
                          <a:rPr lang="en-US" altLang="zh-TW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</m:d>
                  </m:oMath>
                </a14:m>
                <a:r>
                  <a:rPr lang="en-US" altLang="zh-TW" sz="1800" dirty="0"/>
                  <a:t>    </a:t>
                </a:r>
              </a:p>
              <a:p>
                <a:r>
                  <a:rPr lang="en-US" altLang="zh-TW" sz="1800" dirty="0"/>
                  <a:t>Correlation Filter : </a:t>
                </a:r>
                <a14:m>
                  <m:oMath xmlns:m="http://schemas.openxmlformats.org/officeDocument/2006/math">
                    <m:r>
                      <a:rPr lang="en-US" altLang="zh-TW" sz="1800" i="1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altLang="zh-TW" sz="1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ℱ</m:t>
                    </m:r>
                    <m:r>
                      <a:rPr lang="en-US" altLang="zh-TW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TW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r>
                      <a:rPr lang="en-US" altLang="zh-TW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TW" sz="1800" dirty="0"/>
                  <a:t>  </a:t>
                </a:r>
              </a:p>
              <a:p>
                <a:r>
                  <a:rPr lang="en-US" altLang="zh-TW" sz="1800" dirty="0"/>
                  <a:t>Correlation          : </a:t>
                </a:r>
                <a14:m>
                  <m:oMath xmlns:m="http://schemas.openxmlformats.org/officeDocument/2006/math">
                    <m:r>
                      <a:rPr lang="en-US" altLang="zh-TW" sz="1800" i="1">
                        <a:latin typeface="Cambria Math" panose="02040503050406030204" pitchFamily="18" charset="0"/>
                      </a:rPr>
                      <m:t>𝐹</m:t>
                    </m:r>
                    <m:nary>
                      <m:naryPr>
                        <m:chr m:val="⨀"/>
                        <m:subHide m:val="on"/>
                        <m:supHide m:val="on"/>
                        <m:ctrlPr>
                          <a:rPr lang="en-US" altLang="zh-TW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acc>
                          <m:accPr>
                            <m:chr m:val="̅"/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𝐻</m:t>
                            </m:r>
                          </m:e>
                        </m:acc>
                      </m:e>
                    </m:nary>
                  </m:oMath>
                </a14:m>
                <a:endParaRPr lang="en-US" altLang="zh-TW" sz="1800" dirty="0"/>
              </a:p>
              <a:p>
                <a:r>
                  <a:rPr lang="en-US" altLang="zh-TW" sz="1800" dirty="0"/>
                  <a:t>Desired Output   : </a:t>
                </a:r>
                <a14:m>
                  <m:oMath xmlns:m="http://schemas.openxmlformats.org/officeDocument/2006/math">
                    <m:r>
                      <a:rPr lang="en-US" altLang="zh-TW" sz="1800" i="1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altLang="zh-TW" sz="1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ℱ</m:t>
                    </m:r>
                    <m:r>
                      <a:rPr lang="en-US" altLang="zh-TW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TW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r>
                      <a:rPr lang="en-US" altLang="zh-TW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TW" sz="1800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TW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altLang="zh-TW" sz="1600" dirty="0"/>
                  <a:t> = 2D Gaussian shaped peak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160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zh-TW" sz="1600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altLang="zh-TW" sz="16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TW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160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zh-TW" sz="1600" i="1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altLang="zh-TW" sz="1600" i="1">
                        <a:latin typeface="Cambria Math" panose="02040503050406030204" pitchFamily="18" charset="0"/>
                      </a:rPr>
                      <m:t>=2.0</m:t>
                    </m:r>
                  </m:oMath>
                </a14:m>
                <a:r>
                  <a:rPr lang="en-US" altLang="zh-TW" sz="1600" dirty="0"/>
                  <a:t>)</a:t>
                </a:r>
                <a:endParaRPr lang="en-US" altLang="zh-TW" sz="1800" dirty="0"/>
              </a:p>
              <a:p>
                <a:r>
                  <a:rPr lang="en-US" altLang="zh-TW" sz="1800" dirty="0"/>
                  <a:t>MOSSE finds a filter H that minimizes the </a:t>
                </a:r>
                <a:r>
                  <a:rPr lang="en-US" altLang="zh-TW" sz="1800" u="sng" dirty="0"/>
                  <a:t>sum of squared error</a:t>
                </a:r>
                <a:r>
                  <a:rPr lang="en-US" altLang="zh-TW" sz="1800" dirty="0"/>
                  <a:t> between the </a:t>
                </a:r>
                <a:r>
                  <a:rPr lang="en-US" altLang="zh-TW" sz="1800" u="sng" dirty="0"/>
                  <a:t>actual output</a:t>
                </a:r>
                <a:r>
                  <a:rPr lang="en-US" altLang="zh-TW" sz="1800" dirty="0"/>
                  <a:t> of the convolution and the </a:t>
                </a:r>
                <a:r>
                  <a:rPr lang="en-US" altLang="zh-TW" sz="1800" u="sng" dirty="0"/>
                  <a:t>desired output</a:t>
                </a:r>
                <a:r>
                  <a:rPr lang="en-US" altLang="zh-TW" sz="1800" dirty="0"/>
                  <a:t> of the convolution.</a:t>
                </a:r>
              </a:p>
              <a:p>
                <a:r>
                  <a:rPr lang="en-US" altLang="zh-TW" sz="1800" dirty="0"/>
                  <a:t>Minimization Problem :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18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180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acc>
                                <m:accPr>
                                  <m:chr m:val="̅"/>
                                  <m:ctrlPr>
                                    <a:rPr lang="en-US" altLang="zh-TW" sz="18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TW" sz="1800" i="1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</m:acc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TW" sz="1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altLang="zh-TW" sz="1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altLang="zh-TW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altLang="zh-TW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TW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1800" i="1">
                                              <a:latin typeface="Cambria Math" panose="02040503050406030204" pitchFamily="18" charset="0"/>
                                            </a:rPr>
                                            <m:t>𝐹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18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altLang="zh-TW" sz="1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⨀</m:t>
                                      </m:r>
                                      <m:acc>
                                        <m:accPr>
                                          <m:chr m:val="̅"/>
                                          <m:ctrlPr>
                                            <a:rPr lang="en-US" altLang="zh-TW" sz="1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TW" sz="18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altLang="zh-TW" sz="18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H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TW" sz="18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  <m:r>
                                        <a:rPr lang="en-US" altLang="zh-TW" sz="18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altLang="zh-TW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1800" i="1">
                                              <a:latin typeface="Cambria Math" panose="02040503050406030204" pitchFamily="18" charset="0"/>
                                            </a:rPr>
                                            <m:t>𝐺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18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altLang="zh-TW" sz="1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func>
                    </m:oMath>
                  </m:oMathPara>
                </a14:m>
                <a:endParaRPr lang="en-US" altLang="zh-TW" sz="1800" dirty="0"/>
              </a:p>
            </p:txBody>
          </p:sp>
        </mc:Choice>
        <mc:Fallback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DFC55234-3873-45D6-B916-169A08ED86D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485" t="-136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圖片 4">
            <a:extLst>
              <a:ext uri="{FF2B5EF4-FFF2-40B4-BE49-F238E27FC236}">
                <a16:creationId xmlns:a16="http://schemas.microsoft.com/office/drawing/2014/main" id="{04D80FF5-9777-4912-9595-52AD488996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7022" y="2053236"/>
            <a:ext cx="2191056" cy="166710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04636F87-5925-4C71-A5B2-A69A863B9082}"/>
                  </a:ext>
                </a:extLst>
              </p:cNvPr>
              <p:cNvSpPr txBox="1"/>
              <p:nvPr/>
            </p:nvSpPr>
            <p:spPr>
              <a:xfrm>
                <a:off x="8723345" y="2429590"/>
                <a:ext cx="3345408" cy="914400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r>
                  <a:rPr lang="en-US" altLang="zh-TW" sz="1400" dirty="0">
                    <a:latin typeface="+mj-lt"/>
                  </a:rPr>
                  <a:t>Lower case : spatial domain</a:t>
                </a:r>
              </a:p>
              <a:p>
                <a:r>
                  <a:rPr lang="en-US" altLang="zh-TW" sz="1400" dirty="0">
                    <a:latin typeface="+mj-lt"/>
                  </a:rPr>
                  <a:t>Upper case : frequency domain</a:t>
                </a:r>
              </a:p>
              <a:p>
                <a14:m>
                  <m:oMath xmlns:m="http://schemas.openxmlformats.org/officeDocument/2006/math">
                    <m:r>
                      <a:rPr lang="en-US" altLang="zh-TW" sz="1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ℱ</m:t>
                    </m:r>
                  </m:oMath>
                </a14:m>
                <a:r>
                  <a:rPr lang="zh-TW" altLang="en-US" sz="1400" dirty="0">
                    <a:latin typeface="+mj-lt"/>
                  </a:rPr>
                  <a:t>  </a:t>
                </a:r>
                <a:r>
                  <a:rPr lang="en-US" altLang="zh-TW" sz="1400" dirty="0">
                    <a:latin typeface="+mj-lt"/>
                  </a:rPr>
                  <a:t>: FFT</a:t>
                </a:r>
              </a:p>
              <a:p>
                <a14:m>
                  <m:oMath xmlns:m="http://schemas.openxmlformats.org/officeDocument/2006/math">
                    <m:r>
                      <a:rPr lang="en-US" altLang="zh-TW" sz="1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⨀</m:t>
                    </m:r>
                  </m:oMath>
                </a14:m>
                <a:r>
                  <a:rPr lang="zh-TW" altLang="en-US" sz="1400" dirty="0">
                    <a:latin typeface="+mj-lt"/>
                  </a:rPr>
                  <a:t> </a:t>
                </a:r>
                <a:r>
                  <a:rPr lang="en-US" altLang="zh-TW" sz="1400" dirty="0">
                    <a:latin typeface="+mj-lt"/>
                  </a:rPr>
                  <a:t>: Element-wise multiplication</a:t>
                </a:r>
                <a:endParaRPr lang="zh-TW" altLang="en-US" sz="1400" dirty="0">
                  <a:latin typeface="+mj-lt"/>
                </a:endParaRPr>
              </a:p>
            </p:txBody>
          </p:sp>
        </mc:Choice>
        <mc:Fallback xmlns="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04636F87-5925-4C71-A5B2-A69A863B90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3345" y="2429590"/>
                <a:ext cx="3345408" cy="914400"/>
              </a:xfrm>
              <a:prstGeom prst="rect">
                <a:avLst/>
              </a:prstGeom>
              <a:blipFill>
                <a:blip r:embed="rId5"/>
                <a:stretch>
                  <a:fillRect l="-546" t="-1333" b="-10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字方塊 6">
            <a:extLst>
              <a:ext uri="{FF2B5EF4-FFF2-40B4-BE49-F238E27FC236}">
                <a16:creationId xmlns:a16="http://schemas.microsoft.com/office/drawing/2014/main" id="{254077ED-2071-44C5-8DF6-5263287F0A04}"/>
              </a:ext>
            </a:extLst>
          </p:cNvPr>
          <p:cNvSpPr txBox="1"/>
          <p:nvPr/>
        </p:nvSpPr>
        <p:spPr>
          <a:xfrm>
            <a:off x="7358730" y="5232037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altLang="zh-TW" sz="17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US" altLang="zh-TW" sz="17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</a:t>
            </a:r>
            <a:r>
              <a:rPr lang="en-US" altLang="zh-TW" sz="17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: </a:t>
            </a:r>
            <a:r>
              <a:rPr lang="en-US" altLang="zh-TW" sz="17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i-th</a:t>
            </a:r>
            <a:r>
              <a:rPr lang="en-US" altLang="zh-TW" sz="17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frame </a:t>
            </a:r>
            <a:endParaRPr lang="zh-TW" altLang="en-US" sz="1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D4A581-9560-46CB-90D9-04E1D61B1567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548292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1A441E7-EB9A-45AE-A758-19E0347E3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tx1"/>
                </a:solidFill>
              </a:rPr>
              <a:t>Derivation</a:t>
            </a:r>
            <a:endParaRPr lang="zh-TW" alt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4A8A17A8-6B31-40A3-992F-2B9592D8C1C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TW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acc>
                              <m:accPr>
                                <m:chr m:val="̅"/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e>
                            </m:acc>
                          </m:lim>
                        </m:limLow>
                      </m:fName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altLang="zh-TW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sSup>
                              <m:sSup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  <m:t>𝐹</m:t>
                                        </m:r>
                                      </m:e>
                                      <m:sub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⨀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lang="en-US" altLang="zh-TW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𝐻</m:t>
                                        </m:r>
                                      </m:e>
                                    </m:acc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  <m:t>𝐺</m:t>
                                        </m:r>
                                      </m:e>
                                      <m:sub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e>
                    </m:func>
                    <m:r>
                      <a:rPr lang="en-US" altLang="zh-TW" b="0" i="0" smtClean="0"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endParaRPr lang="en-US" altLang="zh-TW" b="0" i="0" dirty="0">
                  <a:latin typeface="Cambria Math" panose="02040503050406030204" pitchFamily="18" charset="0"/>
                </a:endParaRPr>
              </a:p>
              <a:p>
                <a:pPr>
                  <a:buFontTx/>
                  <a:buChar char="→"/>
                </a:pPr>
                <a14:m>
                  <m:oMath xmlns:m="http://schemas.openxmlformats.org/officeDocument/2006/math">
                    <m:r>
                      <a:rPr lang="en-US" altLang="zh-TW" b="0" i="0" smtClean="0">
                        <a:latin typeface="Cambria Math" panose="02040503050406030204" pitchFamily="18" charset="0"/>
                      </a:rPr>
                      <m:t>0=</m:t>
                    </m:r>
                    <m:f>
                      <m:f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TW" altLang="en-US" i="1" smtClean="0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zh-TW" altLang="en-US" i="1" smtClean="0">
                            <a:latin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̅"/>
                            <m:ctrlPr>
                              <a:rPr lang="zh-TW" alt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</m:acc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⨀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𝐻</m:t>
                                    </m:r>
                                  </m:e>
                                </m:acc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altLang="zh-TW" dirty="0"/>
              </a:p>
              <a:p>
                <a:pPr>
                  <a:buFontTx/>
                  <a:buChar char="→"/>
                </a:pP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0=</m:t>
                    </m:r>
                    <m:f>
                      <m:f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̅"/>
                            <m:ctrlPr>
                              <a:rPr lang="zh-TW" alt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</m:acc>
                      </m:den>
                    </m:f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acc>
                          <m:accPr>
                            <m:chr m:val="̅"/>
                            <m:ctrlP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𝐻</m:t>
                            </m:r>
                          </m:e>
                        </m:acc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acc>
                          <m:accPr>
                            <m:chr m:val="̅"/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acc>
                              <m:accPr>
                                <m:chr m:val="̅"/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𝐻</m:t>
                                </m:r>
                              </m:e>
                            </m:acc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  <m:sub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acc>
                      </m:e>
                    </m:nary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̅"/>
                            <m:ctrlPr>
                              <a:rPr lang="zh-TW" alt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</m:acc>
                      </m:den>
                    </m:f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altLang="zh-TW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acc>
                          <m:accPr>
                            <m:chr m:val="̅"/>
                            <m:ctrlP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𝐻</m:t>
                            </m:r>
                          </m:e>
                        </m:acc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̅"/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acc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̅"/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  <m:sub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acc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altLang="zh-TW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nary>
                  </m:oMath>
                </a14:m>
                <a:endParaRPr lang="en-US" altLang="zh-TW" dirty="0"/>
              </a:p>
              <a:p>
                <a:pPr>
                  <a:buFontTx/>
                  <a:buChar char="→"/>
                </a:pP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0=</m:t>
                    </m:r>
                    <m:f>
                      <m:f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̅"/>
                            <m:ctrlPr>
                              <a:rPr lang="zh-TW" alt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</m:acc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acc>
                          <m:accPr>
                            <m:chr m:val="̅"/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</m:acc>
                        <m:acc>
                          <m:accPr>
                            <m:chr m:val="̅"/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acc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acc>
                          <m:accPr>
                            <m:chr m:val="̅"/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  <m:sub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acc>
                        <m:acc>
                          <m:accPr>
                            <m:chr m:val="̅"/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</m:acc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acc>
                          <m:accPr>
                            <m:chr m:val="̅"/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acc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acc>
                          <m:accPr>
                            <m:chr m:val="̅"/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  <m:sub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acc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altLang="zh-TW" dirty="0"/>
              </a:p>
              <a:p>
                <a:pPr>
                  <a:buFontTx/>
                  <a:buChar char="→"/>
                </a:pP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0=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acc>
                          <m:accPr>
                            <m:chr m:val="̅"/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acc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acc>
                          <m:accPr>
                            <m:chr m:val="̅"/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  <m:sub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acc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altLang="zh-TW" dirty="0"/>
              </a:p>
              <a:p>
                <a:pPr>
                  <a:buFontTx/>
                  <a:buChar char="→"/>
                </a:pP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supHide m:val="on"/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acc>
                              <m:accPr>
                                <m:chr m:val="̅"/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acc>
                          </m:e>
                        </m:nary>
                      </m:num>
                      <m:den>
                        <m:nary>
                          <m:naryPr>
                            <m:chr m:val="∑"/>
                            <m:supHide m:val="on"/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acc>
                              <m:accPr>
                                <m:chr m:val="̅"/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acc>
                          </m:e>
                        </m:nary>
                      </m:den>
                    </m:f>
                  </m:oMath>
                </a14:m>
                <a:endParaRPr lang="en-US" altLang="zh-TW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altLang="zh-TW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acc>
                                <m:accPr>
                                  <m:chr m:val="̅"/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</m:e>
                                    <m:sub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⨀</m:t>
                              </m:r>
                              <m:sSub>
                                <m:sSubPr>
                                  <m:ctrlPr>
                                    <a:rPr lang="en-US" altLang="zh-TW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⨀</m:t>
                              </m:r>
                              <m:acc>
                                <m:accPr>
                                  <m:chr m:val="̅"/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</m:e>
                                    <m:sub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nary>
                        </m:den>
                      </m:f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4A8A17A8-6B31-40A3-992F-2B9592D8C1C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515" t="-1272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D4A581-9560-46CB-90D9-04E1D61B1567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789142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tx1"/>
                </a:solidFill>
              </a:rPr>
              <a:t>Algorithm Analysis</a:t>
            </a:r>
            <a:endParaRPr lang="zh-TW" alt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TW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Dominant Function: </a:t>
                </a:r>
              </a:p>
              <a:p>
                <a:pPr lvl="1"/>
                <a:r>
                  <a:rPr lang="en-US" altLang="zh-TW" sz="2000" dirty="0"/>
                  <a:t>Spatial – Frequency Transformation</a:t>
                </a:r>
              </a:p>
              <a:p>
                <a:pPr lvl="1"/>
                <a:r>
                  <a:rPr lang="en-US" altLang="zh-TW" sz="2000" dirty="0"/>
                  <a:t>Simplified Filter Calculation :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TW" sz="20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TW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  <m:r>
                      <a:rPr lang="en-US" altLang="zh-TW" sz="2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TW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̅"/>
                            <m:ctrlPr>
                              <a:rPr lang="en-US" altLang="zh-TW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altLang="zh-TW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000" i="1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altLang="zh-TW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acc>
                        <m:r>
                          <a:rPr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⨀</m:t>
                        </m:r>
                        <m:sSub>
                          <m:sSubPr>
                            <m:ctrlPr>
                              <a:rPr lang="en-US" altLang="zh-TW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acc>
                          <m:accPr>
                            <m:chr m:val="̅"/>
                            <m:ctrlPr>
                              <a:rPr lang="en-US" altLang="zh-TW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altLang="zh-TW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000" i="1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altLang="zh-TW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acc>
                        <m:r>
                          <a:rPr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⨀</m:t>
                        </m:r>
                        <m:sSub>
                          <m:sSubPr>
                            <m:ctrlPr>
                              <a:rPr lang="en-US" altLang="zh-TW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endParaRPr lang="en-US" altLang="zh-TW" sz="2000" dirty="0"/>
              </a:p>
              <a:p>
                <a:endParaRPr lang="en-US" altLang="zh-TW" sz="2400" dirty="0"/>
              </a:p>
              <a:p>
                <a:r>
                  <a:rPr lang="en-US" altLang="zh-TW" sz="2400" dirty="0"/>
                  <a:t>AP Specific Operation :</a:t>
                </a:r>
              </a:p>
              <a:p>
                <a:pPr lvl="1"/>
                <a:r>
                  <a:rPr lang="en-US" altLang="zh-TW" sz="2000" dirty="0"/>
                  <a:t>2D Fast Fourier Transformation (FFT)</a:t>
                </a:r>
              </a:p>
              <a:p>
                <a:pPr lvl="1"/>
                <a:r>
                  <a:rPr lang="en-US" altLang="zh-TW" sz="2000" dirty="0"/>
                  <a:t>2D Inverse Fast Fourier Transformation (IFFT)</a:t>
                </a:r>
              </a:p>
              <a:p>
                <a:pPr lvl="1"/>
                <a:r>
                  <a:rPr lang="en-US" altLang="zh-TW" sz="2000" dirty="0"/>
                  <a:t>Complex Number Multiplication</a:t>
                </a:r>
              </a:p>
              <a:p>
                <a:pPr lvl="1"/>
                <a:r>
                  <a:rPr lang="en-US" altLang="zh-TW" sz="2000" dirty="0"/>
                  <a:t>Complex Number Division</a:t>
                </a:r>
                <a:endParaRPr lang="zh-TW" altLang="en-US" sz="2000" dirty="0"/>
              </a:p>
            </p:txBody>
          </p:sp>
        </mc:Choice>
        <mc:Fallback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09" t="-212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D4A581-9560-46CB-90D9-04E1D61B1567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5069558"/>
      </p:ext>
    </p:extLst>
  </p:cSld>
  <p:clrMapOvr>
    <a:masterClrMapping/>
  </p:clrMapOvr>
</p:sld>
</file>

<file path=ppt/theme/theme1.xml><?xml version="1.0" encoding="utf-8"?>
<a:theme xmlns:a="http://schemas.openxmlformats.org/drawingml/2006/main" name="回顧">
  <a:themeElements>
    <a:clrScheme name="回顧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回顧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回顧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3301</TotalTime>
  <Words>1447</Words>
  <Application>Microsoft Office PowerPoint</Application>
  <PresentationFormat>寬螢幕</PresentationFormat>
  <Paragraphs>406</Paragraphs>
  <Slides>24</Slides>
  <Notes>4</Notes>
  <HiddenSlides>0</HiddenSlides>
  <MMClips>1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24</vt:i4>
      </vt:variant>
    </vt:vector>
  </HeadingPairs>
  <TitlesOfParts>
    <vt:vector size="30" baseType="lpstr">
      <vt:lpstr>微軟正黑體</vt:lpstr>
      <vt:lpstr>Calibri</vt:lpstr>
      <vt:lpstr>Calibri Light</vt:lpstr>
      <vt:lpstr>Cambria Math</vt:lpstr>
      <vt:lpstr>Times New Roman</vt:lpstr>
      <vt:lpstr>回顧</vt:lpstr>
      <vt:lpstr>VSD 2020 Project Presentation Correlation Filter – based  Object Tracking System</vt:lpstr>
      <vt:lpstr>Member Introduction</vt:lpstr>
      <vt:lpstr>Outline</vt:lpstr>
      <vt:lpstr>Introduction to the Application</vt:lpstr>
      <vt:lpstr>Correlation Filter – Tracking Process</vt:lpstr>
      <vt:lpstr>PowerPoint 簡報</vt:lpstr>
      <vt:lpstr>Algorithm</vt:lpstr>
      <vt:lpstr>Derivation</vt:lpstr>
      <vt:lpstr>Algorithm Analysis</vt:lpstr>
      <vt:lpstr>System Architecture</vt:lpstr>
      <vt:lpstr>Operating Flow</vt:lpstr>
      <vt:lpstr>Operating Flow</vt:lpstr>
      <vt:lpstr>Operating Flow</vt:lpstr>
      <vt:lpstr>Operating Flow</vt:lpstr>
      <vt:lpstr>Operating Flow</vt:lpstr>
      <vt:lpstr>Operating Flow</vt:lpstr>
      <vt:lpstr>AP Architecture</vt:lpstr>
      <vt:lpstr>2D FFT</vt:lpstr>
      <vt:lpstr>1024-Point 2D FFT/IFFT</vt:lpstr>
      <vt:lpstr>32-point FFT</vt:lpstr>
      <vt:lpstr>32-bit Divider</vt:lpstr>
      <vt:lpstr>System Specification</vt:lpstr>
      <vt:lpstr>Benchmark</vt:lpstr>
      <vt:lpstr>Conclusion and Future Work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VSD 2020 Project Proposal</dc:title>
  <dc:creator>VLSILAB</dc:creator>
  <cp:lastModifiedBy>陳韋呈</cp:lastModifiedBy>
  <cp:revision>84</cp:revision>
  <dcterms:created xsi:type="dcterms:W3CDTF">2020-10-26T11:19:36Z</dcterms:created>
  <dcterms:modified xsi:type="dcterms:W3CDTF">2021-01-20T14:35:25Z</dcterms:modified>
</cp:coreProperties>
</file>